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5" r:id="rId9"/>
  </p:sldIdLst>
  <p:sldSz cx="12241213" cy="6840538"/>
  <p:notesSz cx="6858000" cy="9144000"/>
  <p:defaultTextStyle>
    <a:defPPr>
      <a:defRPr lang="ru-RU"/>
    </a:defPPr>
    <a:lvl1pPr marL="0" algn="l" defTabSz="12210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539" algn="l" defTabSz="12210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076" algn="l" defTabSz="12210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1614" algn="l" defTabSz="12210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2151" algn="l" defTabSz="12210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2689" algn="l" defTabSz="12210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3227" algn="l" defTabSz="12210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3764" algn="l" defTabSz="12210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4303" algn="l" defTabSz="122107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0" autoAdjust="0"/>
    <p:restoredTop sz="94654"/>
  </p:normalViewPr>
  <p:slideViewPr>
    <p:cSldViewPr>
      <p:cViewPr varScale="1">
        <p:scale>
          <a:sx n="125" d="100"/>
          <a:sy n="125" d="100"/>
        </p:scale>
        <p:origin x="294" y="90"/>
      </p:cViewPr>
      <p:guideLst>
        <p:guide orient="horz" pos="2155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CFF46-928A-4FEA-9285-D94AB574D38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8338" y="1143000"/>
            <a:ext cx="5521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742C1-0DFC-4A43-B960-4A8FAEE21C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4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742C1-0DFC-4A43-B960-4A8FAEE21C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07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5688558" y="4788421"/>
            <a:ext cx="4038428" cy="2952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sz="1200" baseline="0"/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1600" dirty="0" smtClean="0">
                <a:solidFill>
                  <a:srgbClr val="445469"/>
                </a:solidFill>
                <a:latin typeface="Helvetica Light" charset="0"/>
              </a:rPr>
              <a:t>Подзаголовок темы страницы</a:t>
            </a:r>
            <a:endParaRPr lang="en-US" altLang="ru-RU" sz="1600" dirty="0">
              <a:solidFill>
                <a:srgbClr val="445469"/>
              </a:solidFill>
              <a:latin typeface="Helvetica Light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688558" y="4284365"/>
            <a:ext cx="3888432" cy="409327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39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440086" y="3189437"/>
            <a:ext cx="936104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ru-RU" dirty="0" smtClean="0">
                <a:solidFill>
                  <a:srgbClr val="F6F8F8"/>
                </a:solidFill>
                <a:latin typeface="Helvetica Light" charset="0"/>
                <a:ea typeface="ＭＳ Ｐゴシック" charset="-128"/>
              </a:rPr>
              <a:t>Спасибо за внимание</a:t>
            </a:r>
            <a:r>
              <a:rPr lang="en-US" altLang="ru-RU" dirty="0" smtClean="0">
                <a:solidFill>
                  <a:srgbClr val="F6F8F8"/>
                </a:solidFill>
                <a:latin typeface="Helvetica Light" charset="0"/>
                <a:ea typeface="ＭＳ Ｐゴシック" charset="-128"/>
              </a:rPr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194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539949"/>
            <a:ext cx="4321175" cy="503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Заголовок раздела</a:t>
            </a:r>
            <a:endParaRPr lang="ru-RU" dirty="0"/>
          </a:p>
        </p:txBody>
      </p:sp>
      <p:sp>
        <p:nvSpPr>
          <p:cNvPr id="6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116013"/>
            <a:ext cx="4321224" cy="288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Подзаголовок темы страницы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 hasCustomPrompt="1"/>
          </p:nvPr>
        </p:nvSpPr>
        <p:spPr>
          <a:xfrm>
            <a:off x="3620854" y="3485793"/>
            <a:ext cx="8630939" cy="3365049"/>
          </a:xfrm>
          <a:custGeom>
            <a:avLst/>
            <a:gdLst>
              <a:gd name="connsiteX0" fmla="*/ 9 w 8653150"/>
              <a:gd name="connsiteY0" fmla="*/ 1298152 h 3398614"/>
              <a:gd name="connsiteX1" fmla="*/ 4326575 w 8653150"/>
              <a:gd name="connsiteY1" fmla="*/ 0 h 3398614"/>
              <a:gd name="connsiteX2" fmla="*/ 8653141 w 8653150"/>
              <a:gd name="connsiteY2" fmla="*/ 1298152 h 3398614"/>
              <a:gd name="connsiteX3" fmla="*/ 7000540 w 8653150"/>
              <a:gd name="connsiteY3" fmla="*/ 3398605 h 3398614"/>
              <a:gd name="connsiteX4" fmla="*/ 1652610 w 8653150"/>
              <a:gd name="connsiteY4" fmla="*/ 3398605 h 3398614"/>
              <a:gd name="connsiteX5" fmla="*/ 9 w 8653150"/>
              <a:gd name="connsiteY5" fmla="*/ 1298152 h 3398614"/>
              <a:gd name="connsiteX0" fmla="*/ 606505 w 7000531"/>
              <a:gd name="connsiteY0" fmla="*/ 614273 h 3398605"/>
              <a:gd name="connsiteX1" fmla="*/ 2673965 w 7000531"/>
              <a:gd name="connsiteY1" fmla="*/ 0 h 3398605"/>
              <a:gd name="connsiteX2" fmla="*/ 7000531 w 7000531"/>
              <a:gd name="connsiteY2" fmla="*/ 1298152 h 3398605"/>
              <a:gd name="connsiteX3" fmla="*/ 5347930 w 7000531"/>
              <a:gd name="connsiteY3" fmla="*/ 3398605 h 3398605"/>
              <a:gd name="connsiteX4" fmla="*/ 0 w 7000531"/>
              <a:gd name="connsiteY4" fmla="*/ 3398605 h 3398605"/>
              <a:gd name="connsiteX5" fmla="*/ 606505 w 7000531"/>
              <a:gd name="connsiteY5" fmla="*/ 614273 h 3398605"/>
              <a:gd name="connsiteX0" fmla="*/ 383668 w 7000531"/>
              <a:gd name="connsiteY0" fmla="*/ 652693 h 3398605"/>
              <a:gd name="connsiteX1" fmla="*/ 2673965 w 7000531"/>
              <a:gd name="connsiteY1" fmla="*/ 0 h 3398605"/>
              <a:gd name="connsiteX2" fmla="*/ 7000531 w 7000531"/>
              <a:gd name="connsiteY2" fmla="*/ 1298152 h 3398605"/>
              <a:gd name="connsiteX3" fmla="*/ 5347930 w 7000531"/>
              <a:gd name="connsiteY3" fmla="*/ 3398605 h 3398605"/>
              <a:gd name="connsiteX4" fmla="*/ 0 w 7000531"/>
              <a:gd name="connsiteY4" fmla="*/ 3398605 h 3398605"/>
              <a:gd name="connsiteX5" fmla="*/ 383668 w 7000531"/>
              <a:gd name="connsiteY5" fmla="*/ 652693 h 3398605"/>
              <a:gd name="connsiteX0" fmla="*/ 383668 w 7000531"/>
              <a:gd name="connsiteY0" fmla="*/ 673381 h 3419293"/>
              <a:gd name="connsiteX1" fmla="*/ 5036510 w 7000531"/>
              <a:gd name="connsiteY1" fmla="*/ 0 h 3419293"/>
              <a:gd name="connsiteX2" fmla="*/ 7000531 w 7000531"/>
              <a:gd name="connsiteY2" fmla="*/ 1318840 h 3419293"/>
              <a:gd name="connsiteX3" fmla="*/ 5347930 w 7000531"/>
              <a:gd name="connsiteY3" fmla="*/ 3419293 h 3419293"/>
              <a:gd name="connsiteX4" fmla="*/ 0 w 7000531"/>
              <a:gd name="connsiteY4" fmla="*/ 3419293 h 3419293"/>
              <a:gd name="connsiteX5" fmla="*/ 383668 w 7000531"/>
              <a:gd name="connsiteY5" fmla="*/ 673381 h 3419293"/>
              <a:gd name="connsiteX0" fmla="*/ 383668 w 6988119"/>
              <a:gd name="connsiteY0" fmla="*/ 673381 h 3419293"/>
              <a:gd name="connsiteX1" fmla="*/ 5036510 w 6988119"/>
              <a:gd name="connsiteY1" fmla="*/ 0 h 3419293"/>
              <a:gd name="connsiteX2" fmla="*/ 6988119 w 6988119"/>
              <a:gd name="connsiteY2" fmla="*/ 1509167 h 3419293"/>
              <a:gd name="connsiteX3" fmla="*/ 5347930 w 6988119"/>
              <a:gd name="connsiteY3" fmla="*/ 3419293 h 3419293"/>
              <a:gd name="connsiteX4" fmla="*/ 0 w 6988119"/>
              <a:gd name="connsiteY4" fmla="*/ 3419293 h 3419293"/>
              <a:gd name="connsiteX5" fmla="*/ 383668 w 6988119"/>
              <a:gd name="connsiteY5" fmla="*/ 673381 h 3419293"/>
              <a:gd name="connsiteX0" fmla="*/ 2026488 w 8630939"/>
              <a:gd name="connsiteY0" fmla="*/ 673381 h 3419293"/>
              <a:gd name="connsiteX1" fmla="*/ 6679330 w 8630939"/>
              <a:gd name="connsiteY1" fmla="*/ 0 h 3419293"/>
              <a:gd name="connsiteX2" fmla="*/ 8630939 w 8630939"/>
              <a:gd name="connsiteY2" fmla="*/ 1509167 h 3419293"/>
              <a:gd name="connsiteX3" fmla="*/ 6990750 w 8630939"/>
              <a:gd name="connsiteY3" fmla="*/ 3419293 h 3419293"/>
              <a:gd name="connsiteX4" fmla="*/ 0 w 8630939"/>
              <a:gd name="connsiteY4" fmla="*/ 3365049 h 3419293"/>
              <a:gd name="connsiteX5" fmla="*/ 2026488 w 8630939"/>
              <a:gd name="connsiteY5" fmla="*/ 673381 h 3419293"/>
              <a:gd name="connsiteX0" fmla="*/ 2026488 w 8630939"/>
              <a:gd name="connsiteY0" fmla="*/ 673381 h 3365049"/>
              <a:gd name="connsiteX1" fmla="*/ 6679330 w 8630939"/>
              <a:gd name="connsiteY1" fmla="*/ 0 h 3365049"/>
              <a:gd name="connsiteX2" fmla="*/ 8630939 w 8630939"/>
              <a:gd name="connsiteY2" fmla="*/ 1509167 h 3365049"/>
              <a:gd name="connsiteX3" fmla="*/ 8625821 w 8630939"/>
              <a:gd name="connsiteY3" fmla="*/ 3357300 h 3365049"/>
              <a:gd name="connsiteX4" fmla="*/ 0 w 8630939"/>
              <a:gd name="connsiteY4" fmla="*/ 3365049 h 3365049"/>
              <a:gd name="connsiteX5" fmla="*/ 2026488 w 8630939"/>
              <a:gd name="connsiteY5" fmla="*/ 673381 h 3365049"/>
              <a:gd name="connsiteX0" fmla="*/ 1989165 w 8630939"/>
              <a:gd name="connsiteY0" fmla="*/ 664050 h 3365049"/>
              <a:gd name="connsiteX1" fmla="*/ 6679330 w 8630939"/>
              <a:gd name="connsiteY1" fmla="*/ 0 h 3365049"/>
              <a:gd name="connsiteX2" fmla="*/ 8630939 w 8630939"/>
              <a:gd name="connsiteY2" fmla="*/ 1509167 h 3365049"/>
              <a:gd name="connsiteX3" fmla="*/ 8625821 w 8630939"/>
              <a:gd name="connsiteY3" fmla="*/ 3357300 h 3365049"/>
              <a:gd name="connsiteX4" fmla="*/ 0 w 8630939"/>
              <a:gd name="connsiteY4" fmla="*/ 3365049 h 3365049"/>
              <a:gd name="connsiteX5" fmla="*/ 1989165 w 8630939"/>
              <a:gd name="connsiteY5" fmla="*/ 664050 h 336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0939" h="3365049">
                <a:moveTo>
                  <a:pt x="1989165" y="664050"/>
                </a:moveTo>
                <a:lnTo>
                  <a:pt x="6679330" y="0"/>
                </a:lnTo>
                <a:lnTo>
                  <a:pt x="8630939" y="1509167"/>
                </a:lnTo>
                <a:lnTo>
                  <a:pt x="8625821" y="3357300"/>
                </a:lnTo>
                <a:lnTo>
                  <a:pt x="0" y="3365049"/>
                </a:lnTo>
                <a:lnTo>
                  <a:pt x="1989165" y="6640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1600" baseline="-25000"/>
            </a:lvl1pPr>
          </a:lstStyle>
          <a:p>
            <a:r>
              <a:rPr lang="ru-RU" dirty="0" smtClean="0"/>
              <a:t>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Рисунок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0"/>
          </p:nvPr>
        </p:nvSpPr>
        <p:spPr>
          <a:xfrm>
            <a:off x="590550" y="1993900"/>
            <a:ext cx="3513138" cy="3694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i="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Текст 10"/>
          <p:cNvSpPr>
            <a:spLocks noGrp="1"/>
          </p:cNvSpPr>
          <p:nvPr>
            <p:ph type="body" sz="quarter" idx="11"/>
          </p:nvPr>
        </p:nvSpPr>
        <p:spPr>
          <a:xfrm>
            <a:off x="4392441" y="1993664"/>
            <a:ext cx="3513138" cy="3694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Текст 10"/>
          <p:cNvSpPr>
            <a:spLocks noGrp="1"/>
          </p:cNvSpPr>
          <p:nvPr>
            <p:ph type="body" sz="quarter" idx="12"/>
          </p:nvPr>
        </p:nvSpPr>
        <p:spPr>
          <a:xfrm>
            <a:off x="8194002" y="1993664"/>
            <a:ext cx="3513138" cy="3694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395933"/>
            <a:ext cx="4321175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 в три колонки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116013"/>
            <a:ext cx="4321224" cy="288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Подзаголовок темы страницы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915988" y="1993900"/>
            <a:ext cx="4845050" cy="3905250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000"/>
            </a:lvl1pPr>
            <a:lvl2pPr>
              <a:buFont typeface="+mj-lt"/>
              <a:buAutoNum type="arabicPeriod"/>
              <a:defRPr sz="1800"/>
            </a:lvl2pPr>
            <a:lvl3pPr marL="1563975" indent="-342900">
              <a:buFont typeface="+mj-lt"/>
              <a:buAutoNum type="arabicPeriod"/>
              <a:defRPr sz="1400"/>
            </a:lvl3pPr>
            <a:lvl4pPr>
              <a:buFont typeface="+mj-lt"/>
              <a:buAutoNum type="arabicPeriod"/>
              <a:defRPr sz="1200"/>
            </a:lvl4pPr>
            <a:lvl5pPr>
              <a:buFont typeface="+mj-lt"/>
              <a:buAutoNum type="arabicPeriod"/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4" name="Текст 11"/>
          <p:cNvSpPr>
            <a:spLocks noGrp="1"/>
          </p:cNvSpPr>
          <p:nvPr>
            <p:ph type="body" sz="quarter" idx="12"/>
          </p:nvPr>
        </p:nvSpPr>
        <p:spPr>
          <a:xfrm>
            <a:off x="6246813" y="1980109"/>
            <a:ext cx="4845050" cy="3905250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000"/>
            </a:lvl1pPr>
            <a:lvl2pPr>
              <a:buFont typeface="+mj-lt"/>
              <a:buAutoNum type="arabicPeriod"/>
              <a:defRPr sz="1800"/>
            </a:lvl2pPr>
            <a:lvl3pPr marL="1563975" indent="-342900">
              <a:buFont typeface="+mj-lt"/>
              <a:buAutoNum type="arabicPeriod"/>
              <a:defRPr sz="1400"/>
            </a:lvl3pPr>
            <a:lvl4pPr>
              <a:buFont typeface="+mj-lt"/>
              <a:buAutoNum type="arabicPeriod"/>
              <a:defRPr sz="1200"/>
            </a:lvl4pPr>
            <a:lvl5pPr>
              <a:buFont typeface="+mj-lt"/>
              <a:buAutoNum type="arabicPeriod"/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1116013"/>
            <a:ext cx="3457575" cy="28733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Подзаголовок темы страницы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468313"/>
            <a:ext cx="417671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 в две колонки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Рисунок 27"/>
          <p:cNvSpPr>
            <a:spLocks noGrp="1"/>
          </p:cNvSpPr>
          <p:nvPr>
            <p:ph type="pic" sz="quarter" idx="11"/>
          </p:nvPr>
        </p:nvSpPr>
        <p:spPr>
          <a:xfrm>
            <a:off x="698500" y="2038350"/>
            <a:ext cx="3179763" cy="393223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6" name="Объект 25"/>
          <p:cNvSpPr>
            <a:spLocks noGrp="1"/>
          </p:cNvSpPr>
          <p:nvPr>
            <p:ph sz="quarter" idx="10"/>
          </p:nvPr>
        </p:nvSpPr>
        <p:spPr>
          <a:xfrm>
            <a:off x="4448175" y="1993900"/>
            <a:ext cx="3544639" cy="394664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6" name="Rectangle 17"/>
          <p:cNvSpPr>
            <a:spLocks noChangeArrowheads="1"/>
          </p:cNvSpPr>
          <p:nvPr userDrawn="1"/>
        </p:nvSpPr>
        <p:spPr bwMode="auto">
          <a:xfrm>
            <a:off x="835025" y="4471988"/>
            <a:ext cx="26924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650"/>
              </a:lnSpc>
              <a:spcAft>
                <a:spcPts val="1500"/>
              </a:spcAft>
            </a:pPr>
            <a:r>
              <a:rPr lang="en-US" altLang="ru-RU" sz="1200">
                <a:solidFill>
                  <a:schemeClr val="bg1"/>
                </a:solidFill>
              </a:rPr>
              <a:t>Lorem ipsum dolor sit amet, consectetur adipiscing elit. Nam viverra euismod odio, gravida pellentesque urna varius vitae. Sed dui lorem, adipiscing in adipiscing et, interdum nec metus. </a:t>
            </a:r>
          </a:p>
        </p:txBody>
      </p:sp>
      <p:sp>
        <p:nvSpPr>
          <p:cNvPr id="17" name="Shape 2784"/>
          <p:cNvSpPr/>
          <p:nvPr userDrawn="1"/>
        </p:nvSpPr>
        <p:spPr>
          <a:xfrm>
            <a:off x="1920875" y="3924300"/>
            <a:ext cx="4953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401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Объект 25"/>
          <p:cNvSpPr>
            <a:spLocks noGrp="1"/>
          </p:cNvSpPr>
          <p:nvPr>
            <p:ph sz="quarter" idx="12"/>
          </p:nvPr>
        </p:nvSpPr>
        <p:spPr>
          <a:xfrm>
            <a:off x="8208838" y="1993900"/>
            <a:ext cx="3544639" cy="394664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468313"/>
            <a:ext cx="4608512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 в две колонки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116013"/>
            <a:ext cx="4608512" cy="360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С фотоизображением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21"/>
          <p:cNvSpPr>
            <a:spLocks noGrp="1"/>
          </p:cNvSpPr>
          <p:nvPr>
            <p:ph type="body" sz="quarter" idx="14"/>
          </p:nvPr>
        </p:nvSpPr>
        <p:spPr>
          <a:xfrm>
            <a:off x="8791575" y="4605338"/>
            <a:ext cx="2232025" cy="11874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5"/>
          </p:nvPr>
        </p:nvSpPr>
        <p:spPr>
          <a:xfrm>
            <a:off x="1126331" y="4611460"/>
            <a:ext cx="2232025" cy="11874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Рисунок 2"/>
          <p:cNvSpPr>
            <a:spLocks noGrp="1"/>
          </p:cNvSpPr>
          <p:nvPr>
            <p:ph type="pic" sz="quarter" idx="13"/>
          </p:nvPr>
        </p:nvSpPr>
        <p:spPr>
          <a:xfrm>
            <a:off x="8987114" y="2387600"/>
            <a:ext cx="1839912" cy="20240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7" name="Рисунок 2"/>
          <p:cNvSpPr>
            <a:spLocks noGrp="1"/>
          </p:cNvSpPr>
          <p:nvPr>
            <p:ph type="pic" sz="quarter" idx="12"/>
          </p:nvPr>
        </p:nvSpPr>
        <p:spPr>
          <a:xfrm>
            <a:off x="6429033" y="2366360"/>
            <a:ext cx="1839912" cy="20240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6" name="Рисунок 2"/>
          <p:cNvSpPr>
            <a:spLocks noGrp="1"/>
          </p:cNvSpPr>
          <p:nvPr>
            <p:ph type="pic" sz="quarter" idx="11"/>
          </p:nvPr>
        </p:nvSpPr>
        <p:spPr>
          <a:xfrm>
            <a:off x="3893812" y="2387600"/>
            <a:ext cx="1839912" cy="20240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xfrm>
            <a:off x="1347788" y="2393950"/>
            <a:ext cx="1839912" cy="202406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6"/>
          </p:nvPr>
        </p:nvSpPr>
        <p:spPr>
          <a:xfrm>
            <a:off x="3672334" y="4605338"/>
            <a:ext cx="2232025" cy="11874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1"/>
          <p:cNvSpPr>
            <a:spLocks noGrp="1"/>
          </p:cNvSpPr>
          <p:nvPr>
            <p:ph type="body" sz="quarter" idx="17"/>
          </p:nvPr>
        </p:nvSpPr>
        <p:spPr>
          <a:xfrm>
            <a:off x="6246813" y="4605338"/>
            <a:ext cx="2232025" cy="11874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503982" y="1116013"/>
            <a:ext cx="3457575" cy="28733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С подписями</a:t>
            </a:r>
            <a:endParaRPr lang="ru-RU" dirty="0"/>
          </a:p>
        </p:txBody>
      </p:sp>
      <p:sp>
        <p:nvSpPr>
          <p:cNvPr id="27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8" y="468313"/>
            <a:ext cx="417671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Фотоизображения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2550"/>
          <p:cNvSpPr/>
          <p:nvPr userDrawn="1"/>
        </p:nvSpPr>
        <p:spPr>
          <a:xfrm>
            <a:off x="6092825" y="2397125"/>
            <a:ext cx="365125" cy="31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401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Shape 2550"/>
          <p:cNvSpPr/>
          <p:nvPr userDrawn="1"/>
        </p:nvSpPr>
        <p:spPr>
          <a:xfrm>
            <a:off x="6092825" y="3533775"/>
            <a:ext cx="365125" cy="31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401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0000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Shape 2550"/>
          <p:cNvSpPr/>
          <p:nvPr userDrawn="1"/>
        </p:nvSpPr>
        <p:spPr>
          <a:xfrm>
            <a:off x="6092825" y="4660900"/>
            <a:ext cx="365125" cy="31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401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1116013"/>
            <a:ext cx="3457575" cy="28733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Вместе с текстом</a:t>
            </a:r>
            <a:endParaRPr lang="ru-RU" dirty="0"/>
          </a:p>
        </p:txBody>
      </p:sp>
      <p:sp>
        <p:nvSpPr>
          <p:cNvPr id="20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468313"/>
            <a:ext cx="5772149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Использование графики</a:t>
            </a:r>
            <a:endParaRPr lang="ru-RU" dirty="0"/>
          </a:p>
        </p:txBody>
      </p:sp>
      <p:sp>
        <p:nvSpPr>
          <p:cNvPr id="17" name="Рисунок 4"/>
          <p:cNvSpPr>
            <a:spLocks noGrp="1"/>
          </p:cNvSpPr>
          <p:nvPr>
            <p:ph type="pic" sz="quarter" idx="15"/>
          </p:nvPr>
        </p:nvSpPr>
        <p:spPr>
          <a:xfrm>
            <a:off x="503982" y="1692077"/>
            <a:ext cx="4680694" cy="4751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8" name="Текст 21"/>
          <p:cNvSpPr>
            <a:spLocks noGrp="1"/>
          </p:cNvSpPr>
          <p:nvPr>
            <p:ph type="body" sz="quarter" idx="16"/>
          </p:nvPr>
        </p:nvSpPr>
        <p:spPr>
          <a:xfrm>
            <a:off x="6624662" y="2043137"/>
            <a:ext cx="4824536" cy="10254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Текст 21"/>
          <p:cNvSpPr>
            <a:spLocks noGrp="1"/>
          </p:cNvSpPr>
          <p:nvPr>
            <p:ph type="body" sz="quarter" idx="17"/>
          </p:nvPr>
        </p:nvSpPr>
        <p:spPr>
          <a:xfrm>
            <a:off x="6624662" y="3204245"/>
            <a:ext cx="4824536" cy="10254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8"/>
          </p:nvPr>
        </p:nvSpPr>
        <p:spPr>
          <a:xfrm>
            <a:off x="6624662" y="4356373"/>
            <a:ext cx="4824536" cy="10254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540"/>
          <p:cNvSpPr>
            <a:spLocks noChangeAspect="1"/>
          </p:cNvSpPr>
          <p:nvPr userDrawn="1"/>
        </p:nvSpPr>
        <p:spPr>
          <a:xfrm>
            <a:off x="819150" y="2695575"/>
            <a:ext cx="396875" cy="396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" name="Shape 2540"/>
          <p:cNvSpPr>
            <a:spLocks noChangeAspect="1"/>
          </p:cNvSpPr>
          <p:nvPr userDrawn="1"/>
        </p:nvSpPr>
        <p:spPr>
          <a:xfrm>
            <a:off x="819150" y="3863975"/>
            <a:ext cx="396875" cy="396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" name="Shape 2540"/>
          <p:cNvSpPr>
            <a:spLocks noChangeAspect="1"/>
          </p:cNvSpPr>
          <p:nvPr userDrawn="1"/>
        </p:nvSpPr>
        <p:spPr>
          <a:xfrm>
            <a:off x="819150" y="5087938"/>
            <a:ext cx="396875" cy="395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1116013"/>
            <a:ext cx="3457575" cy="28733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Подзаголовок темы страницы</a:t>
            </a:r>
            <a:endParaRPr lang="ru-RU" dirty="0"/>
          </a:p>
        </p:txBody>
      </p:sp>
      <p:sp>
        <p:nvSpPr>
          <p:cNvPr id="33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468313"/>
            <a:ext cx="5772149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Использование графиков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5" hasCustomPrompt="1"/>
          </p:nvPr>
        </p:nvSpPr>
        <p:spPr>
          <a:xfrm>
            <a:off x="7128719" y="1620838"/>
            <a:ext cx="4680694" cy="4751387"/>
          </a:xfrm>
          <a:prstGeom prst="rect">
            <a:avLst/>
          </a:prstGeom>
        </p:spPr>
        <p:txBody>
          <a:bodyPr/>
          <a:lstStyle>
            <a:lvl1pPr>
              <a:defRPr sz="1600" baseline="0"/>
            </a:lvl1pPr>
          </a:lstStyle>
          <a:p>
            <a:r>
              <a:rPr lang="ru-RU" dirty="0" smtClean="0"/>
              <a:t>Вставка графика</a:t>
            </a:r>
            <a:endParaRPr lang="ru-RU" dirty="0"/>
          </a:p>
        </p:txBody>
      </p:sp>
      <p:sp>
        <p:nvSpPr>
          <p:cNvPr id="11" name="Текст 21"/>
          <p:cNvSpPr>
            <a:spLocks noGrp="1"/>
          </p:cNvSpPr>
          <p:nvPr>
            <p:ph type="body" sz="quarter" idx="16"/>
          </p:nvPr>
        </p:nvSpPr>
        <p:spPr>
          <a:xfrm>
            <a:off x="1440086" y="2484165"/>
            <a:ext cx="4824536" cy="10254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Текст 21"/>
          <p:cNvSpPr>
            <a:spLocks noGrp="1"/>
          </p:cNvSpPr>
          <p:nvPr>
            <p:ph type="body" sz="quarter" idx="17"/>
          </p:nvPr>
        </p:nvSpPr>
        <p:spPr>
          <a:xfrm>
            <a:off x="1440086" y="3645273"/>
            <a:ext cx="4824536" cy="10254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Текст 21"/>
          <p:cNvSpPr>
            <a:spLocks noGrp="1"/>
          </p:cNvSpPr>
          <p:nvPr>
            <p:ph type="body" sz="quarter" idx="18"/>
          </p:nvPr>
        </p:nvSpPr>
        <p:spPr>
          <a:xfrm>
            <a:off x="1440086" y="4797401"/>
            <a:ext cx="4824536" cy="10254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4"/>
          <p:cNvSpPr>
            <a:spLocks noChangeArrowheads="1"/>
          </p:cNvSpPr>
          <p:nvPr userDrawn="1"/>
        </p:nvSpPr>
        <p:spPr bwMode="auto">
          <a:xfrm>
            <a:off x="3459163" y="5045075"/>
            <a:ext cx="584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eaLnBrk="1" hangingPunct="1"/>
            <a:r>
              <a:rPr lang="id-ID" altLang="ru-RU" sz="1600">
                <a:solidFill>
                  <a:schemeClr val="bg1"/>
                </a:solidFill>
              </a:rPr>
              <a:t>45%</a:t>
            </a:r>
            <a:endParaRPr lang="en-US" altLang="ru-RU" sz="1600">
              <a:solidFill>
                <a:schemeClr val="bg1"/>
              </a:solidFill>
            </a:endParaRPr>
          </a:p>
        </p:txBody>
      </p:sp>
      <p:sp>
        <p:nvSpPr>
          <p:cNvPr id="21" name="Rectangle 25"/>
          <p:cNvSpPr>
            <a:spLocks noChangeArrowheads="1"/>
          </p:cNvSpPr>
          <p:nvPr userDrawn="1"/>
        </p:nvSpPr>
        <p:spPr bwMode="auto">
          <a:xfrm>
            <a:off x="4964113" y="4445000"/>
            <a:ext cx="5826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eaLnBrk="1" hangingPunct="1"/>
            <a:r>
              <a:rPr lang="id-ID" altLang="ru-RU" sz="1600" dirty="0">
                <a:solidFill>
                  <a:schemeClr val="bg1"/>
                </a:solidFill>
              </a:rPr>
              <a:t>60%</a:t>
            </a:r>
            <a:endParaRPr lang="en-US" altLang="ru-RU" sz="1600" dirty="0">
              <a:solidFill>
                <a:schemeClr val="bg1"/>
              </a:solidFill>
            </a:endParaRPr>
          </a:p>
        </p:txBody>
      </p:sp>
      <p:sp>
        <p:nvSpPr>
          <p:cNvPr id="22" name="Rectangle 26"/>
          <p:cNvSpPr>
            <a:spLocks noChangeArrowheads="1"/>
          </p:cNvSpPr>
          <p:nvPr userDrawn="1"/>
        </p:nvSpPr>
        <p:spPr bwMode="auto">
          <a:xfrm>
            <a:off x="6442075" y="5049838"/>
            <a:ext cx="584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eaLnBrk="1" hangingPunct="1"/>
            <a:r>
              <a:rPr lang="id-ID" altLang="ru-RU" sz="1600">
                <a:solidFill>
                  <a:schemeClr val="bg1"/>
                </a:solidFill>
              </a:rPr>
              <a:t>40%</a:t>
            </a:r>
            <a:endParaRPr lang="en-US" altLang="ru-RU" sz="1600">
              <a:solidFill>
                <a:schemeClr val="bg1"/>
              </a:solidFill>
            </a:endParaRPr>
          </a:p>
        </p:txBody>
      </p:sp>
      <p:sp>
        <p:nvSpPr>
          <p:cNvPr id="23" name="Rectangle 27"/>
          <p:cNvSpPr>
            <a:spLocks noChangeArrowheads="1"/>
          </p:cNvSpPr>
          <p:nvPr userDrawn="1"/>
        </p:nvSpPr>
        <p:spPr bwMode="auto">
          <a:xfrm>
            <a:off x="7823200" y="5049838"/>
            <a:ext cx="582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eaLnBrk="1" hangingPunct="1"/>
            <a:r>
              <a:rPr lang="id-ID" altLang="ru-RU" sz="1600">
                <a:solidFill>
                  <a:schemeClr val="bg1"/>
                </a:solidFill>
              </a:rPr>
              <a:t>20%</a:t>
            </a:r>
            <a:endParaRPr lang="en-US" altLang="ru-RU" sz="1600">
              <a:solidFill>
                <a:schemeClr val="bg1"/>
              </a:solidFill>
            </a:endParaRPr>
          </a:p>
        </p:txBody>
      </p:sp>
      <p:sp>
        <p:nvSpPr>
          <p:cNvPr id="24" name="TextBox 28"/>
          <p:cNvSpPr txBox="1">
            <a:spLocks noChangeArrowheads="1"/>
          </p:cNvSpPr>
          <p:nvPr userDrawn="1"/>
        </p:nvSpPr>
        <p:spPr bwMode="auto">
          <a:xfrm>
            <a:off x="3173413" y="5416550"/>
            <a:ext cx="11414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chemeClr val="bg1"/>
                </a:solidFill>
              </a:rPr>
              <a:t>Показатель 1</a:t>
            </a:r>
            <a:endParaRPr lang="id-ID" altLang="ru-RU" sz="1200">
              <a:solidFill>
                <a:schemeClr val="bg1"/>
              </a:solidFill>
            </a:endParaRPr>
          </a:p>
        </p:txBody>
      </p:sp>
      <p:sp>
        <p:nvSpPr>
          <p:cNvPr id="25" name="TextBox 29"/>
          <p:cNvSpPr txBox="1">
            <a:spLocks noChangeArrowheads="1"/>
          </p:cNvSpPr>
          <p:nvPr userDrawn="1"/>
        </p:nvSpPr>
        <p:spPr bwMode="auto">
          <a:xfrm>
            <a:off x="4759325" y="4965700"/>
            <a:ext cx="855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chemeClr val="bg1"/>
                </a:solidFill>
              </a:rPr>
              <a:t>Потянуть </a:t>
            </a:r>
          </a:p>
          <a:p>
            <a:pPr algn="ctr" eaLnBrk="1" hangingPunct="1"/>
            <a:r>
              <a:rPr lang="ru-RU" altLang="ru-RU" sz="1200">
                <a:solidFill>
                  <a:schemeClr val="bg1"/>
                </a:solidFill>
              </a:rPr>
              <a:t>столбец </a:t>
            </a:r>
          </a:p>
          <a:p>
            <a:pPr algn="ctr" eaLnBrk="1" hangingPunct="1"/>
            <a:r>
              <a:rPr lang="ru-RU" altLang="ru-RU" sz="1200">
                <a:solidFill>
                  <a:schemeClr val="bg1"/>
                </a:solidFill>
              </a:rPr>
              <a:t>наверх</a:t>
            </a:r>
            <a:endParaRPr lang="id-ID" altLang="ru-RU" sz="1200">
              <a:solidFill>
                <a:schemeClr val="bg1"/>
              </a:solidFill>
            </a:endParaRPr>
          </a:p>
        </p:txBody>
      </p:sp>
      <p:sp>
        <p:nvSpPr>
          <p:cNvPr id="26" name="TextBox 30"/>
          <p:cNvSpPr txBox="1">
            <a:spLocks noChangeArrowheads="1"/>
          </p:cNvSpPr>
          <p:nvPr userDrawn="1"/>
        </p:nvSpPr>
        <p:spPr bwMode="auto">
          <a:xfrm>
            <a:off x="6165850" y="5411788"/>
            <a:ext cx="11414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chemeClr val="bg1"/>
                </a:solidFill>
              </a:rPr>
              <a:t>Показатель 3</a:t>
            </a:r>
            <a:endParaRPr lang="id-ID" altLang="ru-RU" sz="1200">
              <a:solidFill>
                <a:schemeClr val="bg1"/>
              </a:solidFill>
            </a:endParaRPr>
          </a:p>
        </p:txBody>
      </p:sp>
      <p:sp>
        <p:nvSpPr>
          <p:cNvPr id="27" name="TextBox 31"/>
          <p:cNvSpPr txBox="1">
            <a:spLocks noChangeArrowheads="1"/>
          </p:cNvSpPr>
          <p:nvPr userDrawn="1"/>
        </p:nvSpPr>
        <p:spPr bwMode="auto">
          <a:xfrm>
            <a:off x="7573963" y="5407025"/>
            <a:ext cx="1139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 Light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chemeClr val="bg1"/>
                </a:solidFill>
              </a:rPr>
              <a:t>Показатель 4</a:t>
            </a:r>
            <a:endParaRPr lang="id-ID" altLang="ru-RU" sz="1200">
              <a:solidFill>
                <a:schemeClr val="bg1"/>
              </a:solidFill>
            </a:endParaRPr>
          </a:p>
        </p:txBody>
      </p:sp>
      <p:sp>
        <p:nvSpPr>
          <p:cNvPr id="28" name="Rectangle 32"/>
          <p:cNvSpPr/>
          <p:nvPr userDrawn="1"/>
        </p:nvSpPr>
        <p:spPr>
          <a:xfrm>
            <a:off x="9328150" y="2587625"/>
            <a:ext cx="2349500" cy="3446463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3840" tIns="243840" rIns="243840" bIns="243840" spcCol="1270"/>
          <a:lstStyle/>
          <a:p>
            <a:pPr defTabSz="888978" eaLnBrk="1" fontAlgn="auto" hangingPunct="1">
              <a:lnSpc>
                <a:spcPct val="90000"/>
              </a:lnSpc>
              <a:spcAft>
                <a:spcPts val="267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ctangle 33"/>
          <p:cNvSpPr/>
          <p:nvPr userDrawn="1"/>
        </p:nvSpPr>
        <p:spPr>
          <a:xfrm>
            <a:off x="9328150" y="1824038"/>
            <a:ext cx="2349500" cy="757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3840" tIns="121920" rIns="243840" bIns="243840" spcCol="1270">
            <a:spAutoFit/>
          </a:bodyPr>
          <a:lstStyle/>
          <a:p>
            <a:pPr algn="r" defTabSz="888978" eaLnBrk="1" fontAlgn="auto" hangingPunct="1">
              <a:lnSpc>
                <a:spcPct val="90000"/>
              </a:lnSpc>
              <a:spcAft>
                <a:spcPts val="267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2" name="Rectangle 38"/>
          <p:cNvSpPr/>
          <p:nvPr userDrawn="1"/>
        </p:nvSpPr>
        <p:spPr>
          <a:xfrm>
            <a:off x="300038" y="2578100"/>
            <a:ext cx="2347912" cy="3446463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3840" tIns="243840" rIns="243840" bIns="243840" spcCol="1270"/>
          <a:lstStyle/>
          <a:p>
            <a:pPr defTabSz="888978" eaLnBrk="1" fontAlgn="auto" hangingPunct="1">
              <a:lnSpc>
                <a:spcPct val="90000"/>
              </a:lnSpc>
              <a:spcAft>
                <a:spcPts val="267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Rectangle 39"/>
          <p:cNvSpPr/>
          <p:nvPr userDrawn="1"/>
        </p:nvSpPr>
        <p:spPr>
          <a:xfrm>
            <a:off x="300038" y="1814513"/>
            <a:ext cx="2347912" cy="7572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3840" tIns="121920" rIns="243840" bIns="243840" spcCol="1270">
            <a:spAutoFit/>
          </a:bodyPr>
          <a:lstStyle/>
          <a:p>
            <a:pPr algn="r" defTabSz="888978" eaLnBrk="1" fontAlgn="auto" hangingPunct="1">
              <a:lnSpc>
                <a:spcPct val="90000"/>
              </a:lnSpc>
              <a:spcAft>
                <a:spcPts val="267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40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1116013"/>
            <a:ext cx="3457575" cy="28733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Подзаголовок страницы</a:t>
            </a:r>
            <a:endParaRPr lang="ru-RU" dirty="0"/>
          </a:p>
        </p:txBody>
      </p:sp>
      <p:sp>
        <p:nvSpPr>
          <p:cNvPr id="41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468313"/>
            <a:ext cx="5772149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</a:t>
            </a:r>
            <a:r>
              <a:rPr lang="ru-RU" dirty="0" err="1" smtClean="0"/>
              <a:t>инфографики</a:t>
            </a:r>
            <a:endParaRPr lang="ru-RU" dirty="0"/>
          </a:p>
        </p:txBody>
      </p:sp>
      <p:sp>
        <p:nvSpPr>
          <p:cNvPr id="38" name="Рисунок 37"/>
          <p:cNvSpPr>
            <a:spLocks noGrp="1"/>
          </p:cNvSpPr>
          <p:nvPr>
            <p:ph type="pic" sz="quarter" idx="15" hasCustomPrompt="1"/>
          </p:nvPr>
        </p:nvSpPr>
        <p:spPr>
          <a:xfrm>
            <a:off x="3173413" y="1824037"/>
            <a:ext cx="5540376" cy="4200525"/>
          </a:xfrm>
          <a:prstGeom prst="rect">
            <a:avLst/>
          </a:prstGeom>
        </p:spPr>
        <p:txBody>
          <a:bodyPr/>
          <a:lstStyle>
            <a:lvl1pPr algn="l">
              <a:defRPr sz="1600" baseline="0"/>
            </a:lvl1pPr>
          </a:lstStyle>
          <a:p>
            <a:r>
              <a:rPr lang="ru-RU" dirty="0" smtClean="0"/>
              <a:t>Вставить график</a:t>
            </a:r>
            <a:endParaRPr lang="ru-RU" dirty="0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6" hasCustomPrompt="1"/>
          </p:nvPr>
        </p:nvSpPr>
        <p:spPr>
          <a:xfrm>
            <a:off x="576263" y="1979613"/>
            <a:ext cx="1727200" cy="431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43" name="Текст 41"/>
          <p:cNvSpPr>
            <a:spLocks noGrp="1"/>
          </p:cNvSpPr>
          <p:nvPr>
            <p:ph type="body" sz="quarter" idx="17" hasCustomPrompt="1"/>
          </p:nvPr>
        </p:nvSpPr>
        <p:spPr>
          <a:xfrm>
            <a:off x="9639300" y="1977231"/>
            <a:ext cx="1727200" cy="431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8" hasCustomPrompt="1"/>
          </p:nvPr>
        </p:nvSpPr>
        <p:spPr>
          <a:xfrm>
            <a:off x="431800" y="2700189"/>
            <a:ext cx="2088406" cy="31687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Вставить текст </a:t>
            </a:r>
            <a:endParaRPr lang="ru-RU" dirty="0"/>
          </a:p>
        </p:txBody>
      </p:sp>
      <p:sp>
        <p:nvSpPr>
          <p:cNvPr id="46" name="Текст 44"/>
          <p:cNvSpPr>
            <a:spLocks noGrp="1"/>
          </p:cNvSpPr>
          <p:nvPr>
            <p:ph type="body" sz="quarter" idx="19" hasCustomPrompt="1"/>
          </p:nvPr>
        </p:nvSpPr>
        <p:spPr>
          <a:xfrm>
            <a:off x="9458697" y="2716931"/>
            <a:ext cx="2088406" cy="31687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Вставить текст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34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2" r:id="rId9"/>
    <p:sldLayoutId id="2147483663" r:id="rId10"/>
  </p:sldLayoutIdLst>
  <p:timing>
    <p:tnLst>
      <p:par>
        <p:cTn id="1" dur="indefinite" restart="never" nodeType="tmRoot"/>
      </p:par>
    </p:tnLst>
  </p:timing>
  <p:txStyles>
    <p:titleStyle>
      <a:lvl1pPr algn="ctr" defTabSz="1221076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903" indent="-457903" algn="l" defTabSz="1221076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24" indent="-381586" algn="l" defTabSz="1221076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6344" indent="-305269" algn="l" defTabSz="122107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6883" indent="-305269" algn="l" defTabSz="122107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7420" indent="-305269" algn="l" defTabSz="122107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7958" indent="-305269" algn="l" defTabSz="12210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8496" indent="-305269" algn="l" defTabSz="12210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9034" indent="-305269" algn="l" defTabSz="12210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9571" indent="-305269" algn="l" defTabSz="12210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1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539" algn="l" defTabSz="1221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076" algn="l" defTabSz="1221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1614" algn="l" defTabSz="1221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2151" algn="l" defTabSz="1221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2689" algn="l" defTabSz="1221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3227" algn="l" defTabSz="1221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3764" algn="l" defTabSz="1221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03" algn="l" defTabSz="1221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5832739" y="4212357"/>
            <a:ext cx="5472608" cy="720080"/>
          </a:xfrm>
        </p:spPr>
        <p:txBody>
          <a:bodyPr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Журавлев Юрий Юрьевич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инженер научно-технического отдела  ИКБС НИУ МГСУ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896635" y="5148461"/>
            <a:ext cx="7344816" cy="1008112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 применения расчетного обоснования 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отступлений от норм пожарной безопасности и перспективы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расчётного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899989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научно-практическая конференция: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«Применение методов инженерного анализа и компьютерного моделирования при разработке и оценке эффективности противопожарных мероприятий».</a:t>
            </a:r>
          </a:p>
          <a:p>
            <a:pPr algn="ctr"/>
            <a:endParaRPr lang="ru-RU" sz="2800" b="1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Екатеринбург, 7 декабря 2021 г.</a:t>
            </a:r>
            <a:endParaRPr lang="ru-RU" sz="2800" b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503238" y="251917"/>
            <a:ext cx="11378008" cy="3672408"/>
          </a:xfrm>
        </p:spPr>
        <p:txBody>
          <a:bodyPr/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сделать расчет риска, чтобы он соответствовал положениям Методики, обосновывал отступления от требований Сводов правил по пожарной безопасности и снимал даже те отступления, которые не может учесть?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как при всем этом, оформить этот расчет так, чтобы проверяющий его, принял?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790" y="3924325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7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503982" y="1044005"/>
            <a:ext cx="11378008" cy="4032448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1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УВЫ, НИКАК</a:t>
            </a:r>
            <a:endParaRPr lang="ru-RU" sz="11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0550" y="1620070"/>
            <a:ext cx="3513138" cy="5040559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способ</a:t>
            </a:r>
            <a:r>
              <a:rPr lang="ru-RU" sz="1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 объеме выполняем требования ФЗ (от которого отступать нельзя) и расчет величины пожарного риска не превышает установленных значений.</a:t>
            </a: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сделали такой расчет риска,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которого,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при определении пожарного риска,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обосновывают лишь те параметры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характеристик зданий, сооружений и строений, которые учитываются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Методике.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>
          <a:xfrm>
            <a:off x="4392441" y="1620070"/>
            <a:ext cx="3513138" cy="50405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способ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 объеме выполняем требования ФЗ (от которого, по прежнему отступать нельзя) и требования нормативных документов по пожарной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безопасности.</a:t>
            </a:r>
          </a:p>
          <a:p>
            <a:pPr indent="457200"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наш объект защиты соответствует нормам, что само по себе, прекрасно, но редко достижимо в реальной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8194002" y="1620070"/>
            <a:ext cx="3513138" cy="50405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способ (в рамках статьи 78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123-ФЗ). </a:t>
            </a:r>
          </a:p>
          <a:p>
            <a:pPr algn="ctr"/>
            <a:endParaRPr lang="ru-RU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зданий, сооружений, для которых отсутствуют нормативные требования пожарной безопасности, на основе требований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ФЗ-123 должны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разработаны специальные технические условия, отражающие специфику обеспечения их пожарной безопасности и содержащие комплекс необходимых инженерно-технических и организационных мероприятий по обеспечению пожарной безопасности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Напомню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СТУ согласованные в установленном порядке, являются нормативным документом по пожарной безопасности для объекта защиты.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503238" y="179909"/>
            <a:ext cx="11203903" cy="86372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татья 6 123-ФЗ,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чем говорит?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>
          <a:xfrm>
            <a:off x="590550" y="1116013"/>
            <a:ext cx="11116590" cy="50405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О, том, какими способами мы подтверждаем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пожарной безопасности: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2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обосновывает расчёт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(как пример):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Ширину путей эвакуации;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расстояния по путям эвакуации;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систем: АУПТ, ДУ.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 же системы АПС и СОУЭ?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обосновывает расчет риска: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огнестойкости здания (даже если у вас люди убежали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минут, и заказчику ну очень хочется сделать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огнестойкости);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внутреннего противопожарного водопровода;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огнезащитной обработки конструкций;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проезда для пожарной техники – возможность эффективной работы пожарных подразделений.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многое другое…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503238" y="1116013"/>
            <a:ext cx="11450016" cy="648072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Параметр или характеристика здания не учитываются методикой, если при их значительном изменении результат расчета не изменится.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>
          <a:xfrm>
            <a:off x="503238" y="468313"/>
            <a:ext cx="10945960" cy="50323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можно, и что нельзя обосновывать  риском?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6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1008038" y="539949"/>
            <a:ext cx="10441160" cy="324036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0000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что же делать? </a:t>
            </a:r>
          </a:p>
          <a:p>
            <a:pPr algn="ctr"/>
            <a:r>
              <a:rPr lang="ru-RU" sz="4800" b="1" dirty="0" smtClean="0">
                <a:solidFill>
                  <a:srgbClr val="0000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Есть на объекте проблема, как ее решить, если многое </a:t>
            </a:r>
            <a:r>
              <a:rPr lang="ru-RU" sz="4800" b="1" dirty="0" smtClean="0">
                <a:solidFill>
                  <a:srgbClr val="0000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нельзя?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750" y="3926994"/>
            <a:ext cx="3384376" cy="291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-1" y="1188021"/>
            <a:ext cx="12241214" cy="4896543"/>
          </a:xfrm>
        </p:spPr>
        <p:txBody>
          <a:bodyPr/>
          <a:lstStyle/>
          <a:p>
            <a:pPr marL="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123-ФЗ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расширение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соответствия объектов защиты требованиям пожарной безопасности, в том числе при использовании различных расчетных обоснований, испытаний, исследований, а также выполнении требований специальных технических условий и стандартов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выполнены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пожарной безопасности, содержащиеся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документах по пожарной безопасности, указанных </a:t>
            </a:r>
            <a:b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пункте 1 части 3 статьи 4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123-ФЗ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пожарный риск не превышает допустимых значений, установленных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123-ФЗ;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выполнены требования пожарной безопасности, содержащиеся </a:t>
            </a:r>
            <a:r>
              <a:rPr lang="ru-RU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технических условиях, отражающих специфику обеспечения пожарной безопасности зданий и сооружений </a:t>
            </a:r>
            <a:r>
              <a:rPr lang="ru-RU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включающих в себя комплекс необходимых инженерно-технических </a:t>
            </a:r>
            <a:r>
              <a:rPr lang="ru-RU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 мероприятий по обеспечению пожарной безопасности, согласованных в порядке, установленном федеральным органом исполнительной власти, уполномоченным на решение задач </a:t>
            </a:r>
            <a:r>
              <a:rPr lang="ru-RU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пожарной безопасности;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 выполнены требования пожарной безопасности, содержащиеся </a:t>
            </a:r>
            <a:r>
              <a:rPr lang="ru-RU" sz="1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стандарте организации, согласованном в порядке, установленном федеральным органом исполнительной власти, уполномоченным </a:t>
            </a:r>
            <a:r>
              <a:rPr lang="ru-RU" sz="1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в области пожарной безопасности;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 результаты исследований, расчетов и (или) испытаний подтверждают обеспечение пожарной безопасности объекта защиты </a:t>
            </a:r>
            <a:br>
              <a:rPr lang="ru-RU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частью 7 </a:t>
            </a:r>
            <a:r>
              <a:rPr lang="ru-RU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6 123-ФЗ.</a:t>
            </a:r>
            <a:endParaRPr lang="ru-RU" sz="1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НО, всегда, есть но!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часть 7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6 изложить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следующей редакции: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Порядок проведения расчетов по оценке пожарного риска определяется нормативными правовыми актами Российской Федерации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нормативными документами по пожарной безопасности. Результаты и выводы, полученные при проведении указанных расчетов, используются для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проектных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значений параметров и других проектных характеристик зданий и сооружений, которые учитываются в методиках, утвержденных федеральным органом исполнительной власти, уполномоченным на решение задач в области пожарной безопасности. Для обоснования проектных значений параметров и других проектных характеристик зданий и сооружений, которые не учитываются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методиках, обеспечение пожарной безопасности объекта защиты может быть обосновано результатами проведения исследований, расчетов и (или) испытаний, выполненных в соответствии 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нормативными документами по пожарной безопасности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503982" y="0"/>
            <a:ext cx="10729192" cy="118802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в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123-ФЗ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Государственной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Думой в первом чтении 18.11.2021</a:t>
            </a:r>
          </a:p>
        </p:txBody>
      </p:sp>
    </p:spTree>
    <p:extLst>
      <p:ext uri="{BB962C8B-B14F-4D97-AF65-F5344CB8AC3E}">
        <p14:creationId xmlns:p14="http://schemas.microsoft.com/office/powerpoint/2010/main" val="362963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48372"/>
      </p:ext>
    </p:extLst>
  </p:cSld>
  <p:clrMapOvr>
    <a:masterClrMapping/>
  </p:clrMapOvr>
</p:sld>
</file>

<file path=ppt/theme/theme1.xml><?xml version="1.0" encoding="utf-8"?>
<a:theme xmlns:a="http://schemas.openxmlformats.org/drawingml/2006/main" name="Мяу">
  <a:themeElements>
    <a:clrScheme name="НИУ МГСУ">
      <a:dk1>
        <a:srgbClr val="445469"/>
      </a:dk1>
      <a:lt1>
        <a:srgbClr val="FFFFFF"/>
      </a:lt1>
      <a:dk2>
        <a:srgbClr val="008FD5"/>
      </a:dk2>
      <a:lt2>
        <a:srgbClr val="0077C0"/>
      </a:lt2>
      <a:accent1>
        <a:srgbClr val="0065AA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НИУ МГСУ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Мяу</Template>
  <TotalTime>192</TotalTime>
  <Words>783</Words>
  <Application>Microsoft Office PowerPoint</Application>
  <PresentationFormat>Произвольный</PresentationFormat>
  <Paragraphs>71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Gill Sans</vt:lpstr>
      <vt:lpstr>Helvetica</vt:lpstr>
      <vt:lpstr>Helvetica Light</vt:lpstr>
      <vt:lpstr>Open Sans Light</vt:lpstr>
      <vt:lpstr>Times New Roman</vt:lpstr>
      <vt:lpstr>Мяу</vt:lpstr>
      <vt:lpstr>Проблемные вопросы применения расчетного обоснования  отступлений от норм пожарной безопасности и перспективы развития расчётного моделирования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Автор</cp:lastModifiedBy>
  <cp:revision>14</cp:revision>
  <dcterms:created xsi:type="dcterms:W3CDTF">2017-11-17T17:30:25Z</dcterms:created>
  <dcterms:modified xsi:type="dcterms:W3CDTF">2021-11-22T10:48:25Z</dcterms:modified>
</cp:coreProperties>
</file>