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4" r:id="rId3"/>
    <p:sldId id="308" r:id="rId4"/>
    <p:sldId id="309" r:id="rId5"/>
    <p:sldId id="261" r:id="rId6"/>
    <p:sldId id="281" r:id="rId7"/>
    <p:sldId id="280" r:id="rId8"/>
    <p:sldId id="283" r:id="rId9"/>
    <p:sldId id="284" r:id="rId10"/>
    <p:sldId id="285" r:id="rId11"/>
    <p:sldId id="286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302" r:id="rId24"/>
    <p:sldId id="303" r:id="rId25"/>
    <p:sldId id="306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B7E"/>
    <a:srgbClr val="E20443"/>
    <a:srgbClr val="000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54" autoAdjust="0"/>
    <p:restoredTop sz="94660"/>
  </p:normalViewPr>
  <p:slideViewPr>
    <p:cSldViewPr snapToGrid="0">
      <p:cViewPr>
        <p:scale>
          <a:sx n="125" d="100"/>
          <a:sy n="125" d="100"/>
        </p:scale>
        <p:origin x="-11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5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1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3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1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7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9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8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34F5-BDE2-4375-B83B-F49841317258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C34F5-BDE2-4375-B83B-F49841317258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C15E-FCD1-4167-800F-1DB8497AB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83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91404D-32BB-7142-A66B-D99D53826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BF65808-02DB-8F4D-B7F8-221B1F06A5CA}"/>
              </a:ext>
            </a:extLst>
          </p:cNvPr>
          <p:cNvSpPr txBox="1">
            <a:spLocks/>
          </p:cNvSpPr>
          <p:nvPr/>
        </p:nvSpPr>
        <p:spPr>
          <a:xfrm>
            <a:off x="457200" y="2072654"/>
            <a:ext cx="11117580" cy="233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36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МОДЕЛИРОВАНИЯ </a:t>
            </a:r>
          </a:p>
          <a:p>
            <a:pPr algn="ctr">
              <a:lnSpc>
                <a:spcPct val="100000"/>
              </a:lnSpc>
            </a:pPr>
            <a:r>
              <a:rPr lang="ru-RU" altLang="ru-RU" sz="36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 ЭВАКУАЦИИ ЛЮДЕЙ </a:t>
            </a:r>
          </a:p>
          <a:p>
            <a:pPr algn="ctr">
              <a:lnSpc>
                <a:spcPct val="100000"/>
              </a:lnSpc>
            </a:pPr>
            <a:r>
              <a:rPr lang="ru-RU" altLang="ru-RU" sz="36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СТАНЦИЯХ МЕТРОПОЛИТЕНА</a:t>
            </a:r>
            <a:endParaRPr lang="ru-RU" altLang="ru-RU" sz="36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E84612B-975A-964A-815E-5894CDC860B2}"/>
              </a:ext>
            </a:extLst>
          </p:cNvPr>
          <p:cNvSpPr/>
          <p:nvPr/>
        </p:nvSpPr>
        <p:spPr>
          <a:xfrm>
            <a:off x="1025355" y="430433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460" y="5128736"/>
            <a:ext cx="8801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Заместитель директора Института Комплексной безопасности в строительстве</a:t>
            </a:r>
          </a:p>
          <a:p>
            <a:r>
              <a:rPr lang="ru-RU" dirty="0"/>
              <a:t>доцент кафедры </a:t>
            </a:r>
            <a:r>
              <a:rPr lang="ru-RU" dirty="0" smtClean="0"/>
              <a:t>Комплексной безопасности в </a:t>
            </a:r>
            <a:r>
              <a:rPr lang="ru-RU" dirty="0" smtClean="0"/>
              <a:t>строительстве</a:t>
            </a:r>
            <a:r>
              <a:rPr lang="ru-RU" dirty="0"/>
              <a:t> НИУ МГСУ</a:t>
            </a:r>
            <a:br>
              <a:rPr lang="ru-RU" dirty="0"/>
            </a:br>
            <a:r>
              <a:rPr lang="ru-RU" dirty="0"/>
              <a:t>к.т.н., действительный член ВАНКБ</a:t>
            </a:r>
            <a:br>
              <a:rPr lang="ru-RU" dirty="0"/>
            </a:br>
            <a:r>
              <a:rPr lang="ru-RU" dirty="0" err="1"/>
              <a:t>Парфёненко</a:t>
            </a:r>
            <a:r>
              <a:rPr lang="ru-RU" dirty="0"/>
              <a:t> Александр Павлович</a:t>
            </a:r>
          </a:p>
        </p:txBody>
      </p:sp>
    </p:spTree>
    <p:extLst>
      <p:ext uri="{BB962C8B-B14F-4D97-AF65-F5344CB8AC3E}">
        <p14:creationId xmlns:p14="http://schemas.microsoft.com/office/powerpoint/2010/main" val="1563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6" name="Inhaltsplatzhalter 3">
            <a:extLst>
              <a:ext uri="{FF2B5EF4-FFF2-40B4-BE49-F238E27FC236}">
                <a16:creationId xmlns:a16="http://schemas.microsoft.com/office/drawing/2014/main" xmlns="" id="{44E212AD-D7BF-3143-B9B3-E8D689089AE1}"/>
              </a:ext>
            </a:extLst>
          </p:cNvPr>
          <p:cNvSpPr txBox="1">
            <a:spLocks/>
          </p:cNvSpPr>
          <p:nvPr/>
        </p:nvSpPr>
        <p:spPr>
          <a:xfrm>
            <a:off x="541449" y="1507749"/>
            <a:ext cx="11250747" cy="3420512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2400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xmlns="" id="{7D87EB4B-1229-B848-8124-34A6F7BD818E}"/>
              </a:ext>
            </a:extLst>
          </p:cNvPr>
          <p:cNvSpPr txBox="1">
            <a:spLocks/>
          </p:cNvSpPr>
          <p:nvPr/>
        </p:nvSpPr>
        <p:spPr>
          <a:xfrm>
            <a:off x="590881" y="1294410"/>
            <a:ext cx="11116259" cy="5343895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135147" y="388834"/>
            <a:ext cx="755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Зависимость провозной способности эскалатора от его скорости</a:t>
            </a:r>
            <a:endParaRPr lang="ru-RU" sz="2000" b="1" dirty="0">
              <a:solidFill>
                <a:srgbClr val="0C4B7E"/>
              </a:solidFill>
            </a:endParaRPr>
          </a:p>
        </p:txBody>
      </p:sp>
      <p:pic>
        <p:nvPicPr>
          <p:cNvPr id="10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487" y="1294410"/>
            <a:ext cx="8783306" cy="439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05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6" name="Inhaltsplatzhalter 3">
            <a:extLst>
              <a:ext uri="{FF2B5EF4-FFF2-40B4-BE49-F238E27FC236}">
                <a16:creationId xmlns:a16="http://schemas.microsoft.com/office/drawing/2014/main" xmlns="" id="{44E212AD-D7BF-3143-B9B3-E8D689089AE1}"/>
              </a:ext>
            </a:extLst>
          </p:cNvPr>
          <p:cNvSpPr txBox="1">
            <a:spLocks/>
          </p:cNvSpPr>
          <p:nvPr/>
        </p:nvSpPr>
        <p:spPr>
          <a:xfrm>
            <a:off x="541449" y="1507749"/>
            <a:ext cx="11250747" cy="3420512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2400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xmlns="" id="{7D87EB4B-1229-B848-8124-34A6F7BD818E}"/>
              </a:ext>
            </a:extLst>
          </p:cNvPr>
          <p:cNvSpPr txBox="1">
            <a:spLocks/>
          </p:cNvSpPr>
          <p:nvPr/>
        </p:nvSpPr>
        <p:spPr>
          <a:xfrm>
            <a:off x="590881" y="1294410"/>
            <a:ext cx="11116259" cy="5343895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64668" y="598830"/>
            <a:ext cx="910748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/>
            <a:r>
              <a:rPr lang="ru-RU" sz="2000" b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Движение людских потоков через АКП</a:t>
            </a:r>
            <a:endParaRPr lang="ru-RU" sz="2000" dirty="0">
              <a:solidFill>
                <a:srgbClr val="0C4B7E"/>
              </a:solidFill>
            </a:endParaRPr>
          </a:p>
          <a:p>
            <a:pPr indent="450850" algn="just"/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Натурные наблюдения движения людских потоков через (АКП) в часы </a:t>
            </a: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«пик» 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в нормальных условиях эксплуатации при значениях плотности потоков перед ними от 1 до 5 чел/м</a:t>
            </a:r>
            <a:r>
              <a:rPr lang="ru-RU" sz="2000" baseline="30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показывают, что время их </a:t>
            </a: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прохождения 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aseline="-30000" dirty="0" err="1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) зависит от напряженности процесса движения. При </a:t>
            </a:r>
            <a:r>
              <a:rPr lang="en-US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= 2 чел/м</a:t>
            </a:r>
            <a:r>
              <a:rPr lang="ru-RU" sz="2000" baseline="30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значение </a:t>
            </a:r>
            <a:r>
              <a:rPr lang="en-US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aseline="-30000" dirty="0" err="1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000" baseline="-30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в нормальных условиях, вследствие повышения напряженности движения, приближается к значению </a:t>
            </a:r>
            <a:r>
              <a:rPr lang="en-US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aseline="-30000" dirty="0" err="1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в часы </a:t>
            </a: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«пик».</a:t>
            </a:r>
            <a:endParaRPr lang="ru-RU" sz="2000" dirty="0">
              <a:solidFill>
                <a:srgbClr val="0C4B7E"/>
              </a:solidFill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1354674" y="2978891"/>
            <a:ext cx="9072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Зависимость пропускной способности АКП от </a:t>
            </a:r>
            <a:r>
              <a:rPr lang="ru-RU" sz="1600" b="1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плотности </a:t>
            </a:r>
            <a:r>
              <a:rPr lang="ru-RU" sz="1600" b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людского потока перед ними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4917" y="3563423"/>
            <a:ext cx="49260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05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2351583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натурных наблюдений по выявлению состава людского потока</a:t>
            </a:r>
            <a:endParaRPr lang="ru-RU" altLang="ru-RU" sz="24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xmlns="" id="{44E212AD-D7BF-3143-B9B3-E8D689089AE1}"/>
              </a:ext>
            </a:extLst>
          </p:cNvPr>
          <p:cNvSpPr txBox="1">
            <a:spLocks/>
          </p:cNvSpPr>
          <p:nvPr/>
        </p:nvSpPr>
        <p:spPr>
          <a:xfrm>
            <a:off x="541449" y="1104404"/>
            <a:ext cx="11250747" cy="5403274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>
              <a:lnSpc>
                <a:spcPct val="107000"/>
              </a:lnSpc>
            </a:pP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Для проведения натурных наблюдений были выбраны следующие станции Московского метрополитена:</a:t>
            </a:r>
          </a:p>
          <a:p>
            <a:pPr indent="449263">
              <a:lnSpc>
                <a:spcPct val="107000"/>
              </a:lnSpc>
            </a:pPr>
            <a:endParaRPr lang="ru-RU" sz="2000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ВЫСТАВОЧНАЯ</a:t>
            </a:r>
          </a:p>
          <a:p>
            <a:pPr indent="449263"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МАРКСИСТСКАЯ</a:t>
            </a:r>
          </a:p>
          <a:p>
            <a:pPr indent="449263"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МЕДВЕДКОВО</a:t>
            </a:r>
          </a:p>
          <a:p>
            <a:pPr indent="449263"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БАБУШКИНСКАЯ </a:t>
            </a:r>
          </a:p>
          <a:p>
            <a:pPr indent="449263"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ПЛОЩАДЬ ИЛЬИСА</a:t>
            </a:r>
          </a:p>
          <a:p>
            <a:pPr indent="449263"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АВИАМОТОРНАЯ</a:t>
            </a:r>
          </a:p>
          <a:p>
            <a:pPr indent="449263"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КИТАЙ-ГОРОД</a:t>
            </a:r>
          </a:p>
          <a:p>
            <a:pPr indent="449263"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СОСОКЛЬНИКИ</a:t>
            </a:r>
          </a:p>
          <a:p>
            <a:pPr indent="449263"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ПИОНЕРСКАЯ</a:t>
            </a:r>
          </a:p>
          <a:p>
            <a:pPr indent="449263"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КРАСНЫЕ ВОРОТА</a:t>
            </a:r>
            <a:b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07000"/>
              </a:lnSpc>
            </a:pP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Наблюдения на каждой станции проводились 2 раза:</a:t>
            </a:r>
          </a:p>
          <a:p>
            <a:pPr indent="449263" algn="just">
              <a:lnSpc>
                <a:spcPct val="107000"/>
              </a:lnSpc>
            </a:pPr>
            <a:endParaRPr lang="ru-RU" sz="2000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В часы наибольшей загруженности станций метрополитена (час «пик»)</a:t>
            </a:r>
          </a:p>
          <a:p>
            <a:pPr indent="449263">
              <a:lnSpc>
                <a:spcPct val="107000"/>
              </a:lnSpc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В часы стандартной загруженности станций метрополитена </a:t>
            </a:r>
            <a:b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396022368b4a4dfcc0bcce1a10ae2fb9.jpeg"/>
          <p:cNvPicPr>
            <a:picLocks noChangeAspect="1"/>
          </p:cNvPicPr>
          <p:nvPr/>
        </p:nvPicPr>
        <p:blipFill>
          <a:blip r:embed="rId3" cstate="print"/>
          <a:srcRect t="28419"/>
          <a:stretch>
            <a:fillRect/>
          </a:stretch>
        </p:blipFill>
        <p:spPr>
          <a:xfrm>
            <a:off x="6346124" y="3669476"/>
            <a:ext cx="4178630" cy="23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2351583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натурных наблюдений для выявления пропускной способности турникетов</a:t>
            </a:r>
            <a:endParaRPr lang="ru-RU" altLang="ru-RU" sz="24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8175E65-6FE8-4162-A456-E3914252664A}"/>
              </a:ext>
            </a:extLst>
          </p:cNvPr>
          <p:cNvSpPr/>
          <p:nvPr/>
        </p:nvSpPr>
        <p:spPr>
          <a:xfrm>
            <a:off x="642460" y="1263532"/>
            <a:ext cx="5187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Наблюдения </a:t>
            </a:r>
            <a:r>
              <a:rPr lang="ru-RU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были произведены на станции метро «Комсомольская</a:t>
            </a:r>
            <a:r>
              <a:rPr lang="ru-RU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в часы «пик» для того, чтобы получить максимальную пропускную способность движения людей через турникеты, так как данная </a:t>
            </a:r>
            <a:r>
              <a:rPr lang="ru-RU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станция является одной </a:t>
            </a:r>
            <a:r>
              <a:rPr lang="ru-RU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из самых загруженных в г. Москве.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19E2778-097F-423C-9263-4A3E170FBE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587" y="3130329"/>
            <a:ext cx="4998319" cy="3333839"/>
          </a:xfrm>
          <a:prstGeom prst="rect">
            <a:avLst/>
          </a:prstGeom>
        </p:spPr>
      </p:pic>
      <p:pic>
        <p:nvPicPr>
          <p:cNvPr id="9" name="Объект 16">
            <a:extLst>
              <a:ext uri="{FF2B5EF4-FFF2-40B4-BE49-F238E27FC236}">
                <a16:creationId xmlns:a16="http://schemas.microsoft.com/office/drawing/2014/main" xmlns="" id="{F2645CA2-F409-41F7-93FB-52D8D6DE9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26244" y="1416550"/>
            <a:ext cx="4625922" cy="2602081"/>
          </a:xfr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8C7AD10-EFC6-406F-9869-BD7D26C17CBA}"/>
              </a:ext>
            </a:extLst>
          </p:cNvPr>
          <p:cNvSpPr/>
          <p:nvPr/>
        </p:nvSpPr>
        <p:spPr>
          <a:xfrm>
            <a:off x="5948639" y="4220939"/>
            <a:ext cx="4834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Всего было произведено 67 </a:t>
            </a:r>
            <a:r>
              <a:rPr lang="ru-RU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серий замеров. </a:t>
            </a:r>
            <a:r>
              <a:rPr lang="ru-RU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Большая плотность потока позволила провести эксперимент с достаточной точностью, так как при постоянном непрерывном движении людей через турникет дверцы находятся в открытом состоянии. Ширина турникета равна 60 см.</a:t>
            </a:r>
          </a:p>
        </p:txBody>
      </p:sp>
    </p:spTree>
    <p:extLst>
      <p:ext uri="{BB962C8B-B14F-4D97-AF65-F5344CB8AC3E}">
        <p14:creationId xmlns:p14="http://schemas.microsoft.com/office/powerpoint/2010/main" val="14605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2351583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натурных наблюдений движения людей по эскалаторам</a:t>
            </a:r>
            <a:endParaRPr lang="ru-RU" altLang="ru-RU" sz="24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8175E65-6FE8-4162-A456-E3914252664A}"/>
              </a:ext>
            </a:extLst>
          </p:cNvPr>
          <p:cNvSpPr/>
          <p:nvPr/>
        </p:nvSpPr>
        <p:spPr>
          <a:xfrm>
            <a:off x="6140734" y="3899853"/>
            <a:ext cx="5187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Натурные наблюдения движения людей по эскалаторам  проводились на станции метро «Курская», с целью выявления зависимости скорости движения людей от возрастного состава. В ходе работы получилось 800 данных по движениям людей вверх и вниз</a:t>
            </a:r>
            <a:endParaRPr lang="ru-RU" dirty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8C7AD10-EFC6-406F-9869-BD7D26C17CBA}"/>
              </a:ext>
            </a:extLst>
          </p:cNvPr>
          <p:cNvSpPr/>
          <p:nvPr/>
        </p:nvSpPr>
        <p:spPr>
          <a:xfrm>
            <a:off x="759123" y="1263983"/>
            <a:ext cx="48341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Эскалатор представляет собой ряд шарнирно соединенных между собой ступеней, образующих непрерывную цепь (конвейер). При вращении такой цепи вокруг барабанов, расположенных на концах эскалатора, ступени поднимаются или опускаются и перемещают вместе с собой находящихся на них людей.</a:t>
            </a:r>
            <a:endParaRPr lang="ru-RU" dirty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Схема_тоннельного_эскалатор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4535" y="1041536"/>
            <a:ext cx="5498275" cy="2413312"/>
          </a:xfrm>
          <a:prstGeom prst="rect">
            <a:avLst/>
          </a:prstGeom>
        </p:spPr>
      </p:pic>
      <p:pic>
        <p:nvPicPr>
          <p:cNvPr id="14" name="Рисунок 13" descr="1540364576_1852ef84e1a70cb3af2572d180bf3043a2f01925dca7d45fe4eb6a71a98777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499" y="3538847"/>
            <a:ext cx="4790306" cy="26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219CBBC3-EB60-7240-97DD-7CCECAB153FC}"/>
              </a:ext>
            </a:extLst>
          </p:cNvPr>
          <p:cNvSpPr txBox="1">
            <a:spLocks/>
          </p:cNvSpPr>
          <p:nvPr/>
        </p:nvSpPr>
        <p:spPr>
          <a:xfrm>
            <a:off x="2351583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проведения натурных наблюдений по выявлению состава людского потока </a:t>
            </a:r>
            <a:endParaRPr lang="ru-RU" altLang="ru-RU" sz="24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44732" y="15109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7132" y="16633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161897"/>
              </p:ext>
            </p:extLst>
          </p:nvPr>
        </p:nvGraphicFramePr>
        <p:xfrm>
          <a:off x="1484415" y="1026160"/>
          <a:ext cx="9120251" cy="5387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5590">
                  <a:extLst>
                    <a:ext uri="{9D8B030D-6E8A-4147-A177-3AD203B41FA5}">
                      <a16:colId xmlns:a16="http://schemas.microsoft.com/office/drawing/2014/main" xmlns="" val="4198127457"/>
                    </a:ext>
                  </a:extLst>
                </a:gridCol>
                <a:gridCol w="1271738">
                  <a:extLst>
                    <a:ext uri="{9D8B030D-6E8A-4147-A177-3AD203B41FA5}">
                      <a16:colId xmlns:a16="http://schemas.microsoft.com/office/drawing/2014/main" xmlns="" val="315172907"/>
                    </a:ext>
                  </a:extLst>
                </a:gridCol>
                <a:gridCol w="1145191">
                  <a:extLst>
                    <a:ext uri="{9D8B030D-6E8A-4147-A177-3AD203B41FA5}">
                      <a16:colId xmlns:a16="http://schemas.microsoft.com/office/drawing/2014/main" xmlns="" val="143893174"/>
                    </a:ext>
                  </a:extLst>
                </a:gridCol>
                <a:gridCol w="1271738">
                  <a:extLst>
                    <a:ext uri="{9D8B030D-6E8A-4147-A177-3AD203B41FA5}">
                      <a16:colId xmlns:a16="http://schemas.microsoft.com/office/drawing/2014/main" xmlns="" val="3013563949"/>
                    </a:ext>
                  </a:extLst>
                </a:gridCol>
                <a:gridCol w="1271738">
                  <a:extLst>
                    <a:ext uri="{9D8B030D-6E8A-4147-A177-3AD203B41FA5}">
                      <a16:colId xmlns:a16="http://schemas.microsoft.com/office/drawing/2014/main" xmlns="" val="4050732388"/>
                    </a:ext>
                  </a:extLst>
                </a:gridCol>
                <a:gridCol w="1382128">
                  <a:extLst>
                    <a:ext uri="{9D8B030D-6E8A-4147-A177-3AD203B41FA5}">
                      <a16:colId xmlns:a16="http://schemas.microsoft.com/office/drawing/2014/main" xmlns="" val="2912748288"/>
                    </a:ext>
                  </a:extLst>
                </a:gridCol>
                <a:gridCol w="1382128">
                  <a:extLst>
                    <a:ext uri="{9D8B030D-6E8A-4147-A177-3AD203B41FA5}">
                      <a16:colId xmlns:a16="http://schemas.microsoft.com/office/drawing/2014/main" xmlns="" val="1014901338"/>
                    </a:ext>
                  </a:extLst>
                </a:gridCol>
              </a:tblGrid>
              <a:tr h="497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Станция метро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(МСК)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М3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377594518"/>
                  </a:ext>
                </a:extLst>
              </a:tr>
              <a:tr h="2493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Медведково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8:00-8:30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10396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11254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441699405"/>
                  </a:ext>
                </a:extLst>
              </a:tr>
              <a:tr h="230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12:00-12:30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3975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4348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1253359963"/>
                  </a:ext>
                </a:extLst>
              </a:tr>
              <a:tr h="2493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Бабушкинская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13:00-13:30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4235581423"/>
                  </a:ext>
                </a:extLst>
              </a:tr>
              <a:tr h="230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18:00-18:30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8893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9571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2386134956"/>
                  </a:ext>
                </a:extLst>
              </a:tr>
              <a:tr h="2493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Авиамоторная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15:00-15:30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4715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1910992695"/>
                  </a:ext>
                </a:extLst>
              </a:tr>
              <a:tr h="230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20:00-20:30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8489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3904746414"/>
                  </a:ext>
                </a:extLst>
              </a:tr>
              <a:tr h="2493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Выставочная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15:00-15:30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1870756097"/>
                  </a:ext>
                </a:extLst>
              </a:tr>
              <a:tr h="230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20:00-20:30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6808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367610395"/>
                  </a:ext>
                </a:extLst>
              </a:tr>
              <a:tr h="2493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Китай-город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9:00-9:30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5889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2629627496"/>
                  </a:ext>
                </a:extLst>
              </a:tr>
              <a:tr h="230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13:00-13:30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4225273983"/>
                  </a:ext>
                </a:extLst>
              </a:tr>
              <a:tr h="2493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Марксистская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15:00-15:30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2863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3205458205"/>
                  </a:ext>
                </a:extLst>
              </a:tr>
              <a:tr h="230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18:30-19:00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4583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740385714"/>
                  </a:ext>
                </a:extLst>
              </a:tr>
              <a:tr h="2493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Сокольники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8:00-8:30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6918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7387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2623171779"/>
                  </a:ext>
                </a:extLst>
              </a:tr>
              <a:tr h="230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14:00-14:30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3015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3325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3766594647"/>
                  </a:ext>
                </a:extLst>
              </a:tr>
              <a:tr h="2493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Пионерская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9:30-10:00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80341703"/>
                  </a:ext>
                </a:extLst>
              </a:tr>
              <a:tr h="230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20:00-20:30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3726780857"/>
                  </a:ext>
                </a:extLst>
              </a:tr>
              <a:tr h="2493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Красные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ворота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13:00-13:30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2185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3782701790"/>
                  </a:ext>
                </a:extLst>
              </a:tr>
              <a:tr h="230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18:00-18:30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3140960652"/>
                  </a:ext>
                </a:extLst>
              </a:tr>
              <a:tr h="2493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Ильича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8:30-9:00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5749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3792857723"/>
                  </a:ext>
                </a:extLst>
              </a:tr>
              <a:tr h="319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20:30-21:00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8240" marR="8240" marT="8240" marB="0" anchor="ctr"/>
                </a:tc>
                <a:extLst>
                  <a:ext uri="{0D108BD9-81ED-4DB2-BD59-A6C34878D82A}">
                    <a16:rowId xmlns:a16="http://schemas.microsoft.com/office/drawing/2014/main" xmlns="" val="2841228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7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4732" y="15109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7132" y="16633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113131"/>
              </p:ext>
            </p:extLst>
          </p:nvPr>
        </p:nvGraphicFramePr>
        <p:xfrm>
          <a:off x="1365663" y="938416"/>
          <a:ext cx="9381507" cy="5640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0542">
                  <a:extLst>
                    <a:ext uri="{9D8B030D-6E8A-4147-A177-3AD203B41FA5}">
                      <a16:colId xmlns:a16="http://schemas.microsoft.com/office/drawing/2014/main" xmlns="" val="2203479005"/>
                    </a:ext>
                  </a:extLst>
                </a:gridCol>
                <a:gridCol w="2321197">
                  <a:extLst>
                    <a:ext uri="{9D8B030D-6E8A-4147-A177-3AD203B41FA5}">
                      <a16:colId xmlns:a16="http://schemas.microsoft.com/office/drawing/2014/main" xmlns="" val="4140342240"/>
                    </a:ext>
                  </a:extLst>
                </a:gridCol>
                <a:gridCol w="1172442">
                  <a:extLst>
                    <a:ext uri="{9D8B030D-6E8A-4147-A177-3AD203B41FA5}">
                      <a16:colId xmlns:a16="http://schemas.microsoft.com/office/drawing/2014/main" xmlns="" val="327770235"/>
                    </a:ext>
                  </a:extLst>
                </a:gridCol>
                <a:gridCol w="1172442">
                  <a:extLst>
                    <a:ext uri="{9D8B030D-6E8A-4147-A177-3AD203B41FA5}">
                      <a16:colId xmlns:a16="http://schemas.microsoft.com/office/drawing/2014/main" xmlns="" val="129090785"/>
                    </a:ext>
                  </a:extLst>
                </a:gridCol>
                <a:gridCol w="1172442">
                  <a:extLst>
                    <a:ext uri="{9D8B030D-6E8A-4147-A177-3AD203B41FA5}">
                      <a16:colId xmlns:a16="http://schemas.microsoft.com/office/drawing/2014/main" xmlns="" val="2402229484"/>
                    </a:ext>
                  </a:extLst>
                </a:gridCol>
                <a:gridCol w="1172442">
                  <a:extLst>
                    <a:ext uri="{9D8B030D-6E8A-4147-A177-3AD203B41FA5}">
                      <a16:colId xmlns:a16="http://schemas.microsoft.com/office/drawing/2014/main" xmlns="" val="2564991256"/>
                    </a:ext>
                  </a:extLst>
                </a:gridCol>
              </a:tblGrid>
              <a:tr h="268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Станция метро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(МСК)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М1(%)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М2(%)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М3(%)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М4(%)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20055010"/>
                  </a:ext>
                </a:extLst>
              </a:tr>
              <a:tr h="2685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Медведково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8:00-8:30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54680298"/>
                  </a:ext>
                </a:extLst>
              </a:tr>
              <a:tr h="26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12:00-12:30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0140756"/>
                  </a:ext>
                </a:extLst>
              </a:tr>
              <a:tr h="2685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Бабушкинская 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13:00-13:30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89651031"/>
                  </a:ext>
                </a:extLst>
              </a:tr>
              <a:tr h="26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18:00-18:30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29680820"/>
                  </a:ext>
                </a:extLst>
              </a:tr>
              <a:tr h="2685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Авиамоторная 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15:00-15:30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84216480"/>
                  </a:ext>
                </a:extLst>
              </a:tr>
              <a:tr h="26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20:00-20:30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48653612"/>
                  </a:ext>
                </a:extLst>
              </a:tr>
              <a:tr h="2685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Выставочная 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15:00-15:30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29631509"/>
                  </a:ext>
                </a:extLst>
              </a:tr>
              <a:tr h="26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20:00-20:30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46306506"/>
                  </a:ext>
                </a:extLst>
              </a:tr>
              <a:tr h="2685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Китай-город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9:00-9:30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4440246"/>
                  </a:ext>
                </a:extLst>
              </a:tr>
              <a:tr h="26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13:00-13:30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22123632"/>
                  </a:ext>
                </a:extLst>
              </a:tr>
              <a:tr h="2685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Марксистская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15:00-15:30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88,3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16613060"/>
                  </a:ext>
                </a:extLst>
              </a:tr>
              <a:tr h="26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18:30-19:00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4284811"/>
                  </a:ext>
                </a:extLst>
              </a:tr>
              <a:tr h="2685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Сокольники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8:00-8:30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39744175"/>
                  </a:ext>
                </a:extLst>
              </a:tr>
              <a:tr h="26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14:00-14:30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79436936"/>
                  </a:ext>
                </a:extLst>
              </a:tr>
              <a:tr h="2685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Пионерская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9:30-10:00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18953256"/>
                  </a:ext>
                </a:extLst>
              </a:tr>
              <a:tr h="26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20:00-20:30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78460038"/>
                  </a:ext>
                </a:extLst>
              </a:tr>
              <a:tr h="2685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Красные ворота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13:00-13:30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37179653"/>
                  </a:ext>
                </a:extLst>
              </a:tr>
              <a:tr h="26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18:00-18:30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76453870"/>
                  </a:ext>
                </a:extLst>
              </a:tr>
              <a:tr h="2685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Ильича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8:30-9:00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31274965"/>
                  </a:ext>
                </a:extLst>
              </a:tr>
              <a:tr h="26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20:30-21:00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08317554"/>
                  </a:ext>
                </a:extLst>
              </a:tr>
            </a:tbl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19CBBC3-EB60-7240-97DD-7CCECAB153FC}"/>
              </a:ext>
            </a:extLst>
          </p:cNvPr>
          <p:cNvSpPr txBox="1">
            <a:spLocks/>
          </p:cNvSpPr>
          <p:nvPr/>
        </p:nvSpPr>
        <p:spPr>
          <a:xfrm>
            <a:off x="1912196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проведения натурных наблюдений по выявлению состава людского потока </a:t>
            </a:r>
            <a:endParaRPr lang="ru-RU" altLang="ru-RU" sz="24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4732" y="15109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7132" y="16633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503522"/>
              </p:ext>
            </p:extLst>
          </p:nvPr>
        </p:nvGraphicFramePr>
        <p:xfrm>
          <a:off x="1448789" y="1128157"/>
          <a:ext cx="9060875" cy="5177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137">
                  <a:extLst>
                    <a:ext uri="{9D8B030D-6E8A-4147-A177-3AD203B41FA5}">
                      <a16:colId xmlns:a16="http://schemas.microsoft.com/office/drawing/2014/main" xmlns="" val="2013859092"/>
                    </a:ext>
                  </a:extLst>
                </a:gridCol>
                <a:gridCol w="2786758">
                  <a:extLst>
                    <a:ext uri="{9D8B030D-6E8A-4147-A177-3AD203B41FA5}">
                      <a16:colId xmlns:a16="http://schemas.microsoft.com/office/drawing/2014/main" xmlns="" val="1676046959"/>
                    </a:ext>
                  </a:extLst>
                </a:gridCol>
                <a:gridCol w="2786758">
                  <a:extLst>
                    <a:ext uri="{9D8B030D-6E8A-4147-A177-3AD203B41FA5}">
                      <a16:colId xmlns:a16="http://schemas.microsoft.com/office/drawing/2014/main" xmlns="" val="1361833378"/>
                    </a:ext>
                  </a:extLst>
                </a:gridCol>
                <a:gridCol w="1890222">
                  <a:extLst>
                    <a:ext uri="{9D8B030D-6E8A-4147-A177-3AD203B41FA5}">
                      <a16:colId xmlns:a16="http://schemas.microsoft.com/office/drawing/2014/main" xmlns="" val="355885193"/>
                    </a:ext>
                  </a:extLst>
                </a:gridCol>
              </a:tblGrid>
              <a:tr h="451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Станция метро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(МСК)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процент маломобильных М2-М4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Усредненное значение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xmlns="" val="2974260046"/>
                  </a:ext>
                </a:extLst>
              </a:tr>
              <a:tr h="2381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Медведково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8:00-8:30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xmlns="" val="1171560129"/>
                  </a:ext>
                </a:extLst>
              </a:tr>
              <a:tr h="23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12:00-12:30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991887"/>
                  </a:ext>
                </a:extLst>
              </a:tr>
              <a:tr h="2381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Бабушкинская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13:00-13:30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xmlns="" val="2979658588"/>
                  </a:ext>
                </a:extLst>
              </a:tr>
              <a:tr h="23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18:00-18:30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7072542"/>
                  </a:ext>
                </a:extLst>
              </a:tr>
              <a:tr h="2381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Авиамоторная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15:00-15:30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xmlns="" val="1604623447"/>
                  </a:ext>
                </a:extLst>
              </a:tr>
              <a:tr h="23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20:00-20:30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8794509"/>
                  </a:ext>
                </a:extLst>
              </a:tr>
              <a:tr h="2381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Выставочная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15:00-15:30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xmlns="" val="2680687792"/>
                  </a:ext>
                </a:extLst>
              </a:tr>
              <a:tr h="23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20:00-20:30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8590169"/>
                  </a:ext>
                </a:extLst>
              </a:tr>
              <a:tr h="2381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Китай-город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9:00-9:30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xmlns="" val="3296274667"/>
                  </a:ext>
                </a:extLst>
              </a:tr>
              <a:tr h="23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13:00-13:30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5070095"/>
                  </a:ext>
                </a:extLst>
              </a:tr>
              <a:tr h="2381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Марксистская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15:00-15:30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xmlns="" val="2401365160"/>
                  </a:ext>
                </a:extLst>
              </a:tr>
              <a:tr h="23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18:30-19:00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7733980"/>
                  </a:ext>
                </a:extLst>
              </a:tr>
              <a:tr h="2381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Сокольники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8:00-8:30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xmlns="" val="340370371"/>
                  </a:ext>
                </a:extLst>
              </a:tr>
              <a:tr h="23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14:00-14:30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5934557"/>
                  </a:ext>
                </a:extLst>
              </a:tr>
              <a:tr h="2381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Пионерская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9:30-10:00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xmlns="" val="1452486859"/>
                  </a:ext>
                </a:extLst>
              </a:tr>
              <a:tr h="23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20:00-20:30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0305489"/>
                  </a:ext>
                </a:extLst>
              </a:tr>
              <a:tr h="2381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Красные ворота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13:00-13:30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xmlns="" val="3011643681"/>
                  </a:ext>
                </a:extLst>
              </a:tr>
              <a:tr h="179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18:00-18:30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5193051"/>
                  </a:ext>
                </a:extLst>
              </a:tr>
              <a:tr h="2144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Ильича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8:30-9:00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extLst>
                  <a:ext uri="{0D108BD9-81ED-4DB2-BD59-A6C34878D82A}">
                    <a16:rowId xmlns:a16="http://schemas.microsoft.com/office/drawing/2014/main" xmlns="" val="731853205"/>
                  </a:ext>
                </a:extLst>
              </a:tr>
              <a:tr h="283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20:30-21:00</a:t>
                      </a:r>
                      <a:endParaRPr lang="ru-RU" sz="11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6564" marR="665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776269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219CBBC3-EB60-7240-97DD-7CCECAB153FC}"/>
              </a:ext>
            </a:extLst>
          </p:cNvPr>
          <p:cNvSpPr txBox="1">
            <a:spLocks/>
          </p:cNvSpPr>
          <p:nvPr/>
        </p:nvSpPr>
        <p:spPr>
          <a:xfrm>
            <a:off x="1912196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проведения натурных наблюдений по выявлению состава людского потока </a:t>
            </a:r>
            <a:endParaRPr lang="ru-RU" altLang="ru-RU" sz="24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4732" y="15109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7132" y="16633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219CBBC3-EB60-7240-97DD-7CCECAB153FC}"/>
              </a:ext>
            </a:extLst>
          </p:cNvPr>
          <p:cNvSpPr txBox="1">
            <a:spLocks/>
          </p:cNvSpPr>
          <p:nvPr/>
        </p:nvSpPr>
        <p:spPr>
          <a:xfrm>
            <a:off x="1912196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проведения натурных наблюдений по выявлению состава людского потока </a:t>
            </a:r>
            <a:endParaRPr lang="ru-RU" altLang="ru-RU" sz="24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60867"/>
              </p:ext>
            </p:extLst>
          </p:nvPr>
        </p:nvGraphicFramePr>
        <p:xfrm>
          <a:off x="1622240" y="1300744"/>
          <a:ext cx="8529652" cy="2372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1696">
                  <a:extLst>
                    <a:ext uri="{9D8B030D-6E8A-4147-A177-3AD203B41FA5}">
                      <a16:colId xmlns:a16="http://schemas.microsoft.com/office/drawing/2014/main" xmlns="" val="119884966"/>
                    </a:ext>
                  </a:extLst>
                </a:gridCol>
                <a:gridCol w="1321141">
                  <a:extLst>
                    <a:ext uri="{9D8B030D-6E8A-4147-A177-3AD203B41FA5}">
                      <a16:colId xmlns:a16="http://schemas.microsoft.com/office/drawing/2014/main" xmlns="" val="157953232"/>
                    </a:ext>
                  </a:extLst>
                </a:gridCol>
                <a:gridCol w="1205605">
                  <a:extLst>
                    <a:ext uri="{9D8B030D-6E8A-4147-A177-3AD203B41FA5}">
                      <a16:colId xmlns:a16="http://schemas.microsoft.com/office/drawing/2014/main" xmlns="" val="1740619809"/>
                    </a:ext>
                  </a:extLst>
                </a:gridCol>
                <a:gridCol w="1205605">
                  <a:extLst>
                    <a:ext uri="{9D8B030D-6E8A-4147-A177-3AD203B41FA5}">
                      <a16:colId xmlns:a16="http://schemas.microsoft.com/office/drawing/2014/main" xmlns="" val="148543680"/>
                    </a:ext>
                  </a:extLst>
                </a:gridCol>
                <a:gridCol w="1205605">
                  <a:extLst>
                    <a:ext uri="{9D8B030D-6E8A-4147-A177-3AD203B41FA5}">
                      <a16:colId xmlns:a16="http://schemas.microsoft.com/office/drawing/2014/main" xmlns="" val="715578458"/>
                    </a:ext>
                  </a:extLst>
                </a:gridCol>
              </a:tblGrid>
              <a:tr h="559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М1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М2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М3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М4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13577261"/>
                  </a:ext>
                </a:extLst>
              </a:tr>
              <a:tr h="906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95665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2898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4994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20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46617910"/>
                  </a:ext>
                </a:extLst>
              </a:tr>
              <a:tr h="906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6820212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07572" y="4046721"/>
            <a:ext cx="1105988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C4B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C4B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 </a:t>
            </a:r>
            <a:r>
              <a:rPr lang="ru-RU" dirty="0" smtClean="0">
                <a:solidFill>
                  <a:srgbClr val="0C4B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 </a:t>
            </a:r>
            <a:r>
              <a:rPr lang="ru-RU" dirty="0">
                <a:solidFill>
                  <a:srgbClr val="0C4B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проведено наблюдение за </a:t>
            </a:r>
            <a:r>
              <a:rPr lang="ru-RU" b="1" dirty="0">
                <a:solidFill>
                  <a:srgbClr val="0C4B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103 640</a:t>
            </a:r>
            <a:r>
              <a:rPr lang="ru-RU" dirty="0">
                <a:solidFill>
                  <a:srgbClr val="0C4B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людьми разной группы мобильности, </a:t>
            </a:r>
            <a:r>
              <a:rPr lang="ru-RU" dirty="0" smtClean="0">
                <a:solidFill>
                  <a:srgbClr val="0C4B7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 полученные данные можно считать достоверными</a:t>
            </a:r>
            <a:endParaRPr lang="ru-RU" dirty="0">
              <a:solidFill>
                <a:srgbClr val="0C4B7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4732" y="15109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7132" y="16633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219CBBC3-EB60-7240-97DD-7CCECAB153FC}"/>
              </a:ext>
            </a:extLst>
          </p:cNvPr>
          <p:cNvSpPr txBox="1">
            <a:spLocks/>
          </p:cNvSpPr>
          <p:nvPr/>
        </p:nvSpPr>
        <p:spPr>
          <a:xfrm>
            <a:off x="1912196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проведения натурных наблюдений по пропускной способности турникетов</a:t>
            </a:r>
            <a:endParaRPr lang="ru-RU" altLang="ru-RU" sz="24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0E9D527-D113-41EF-A317-2C779CBBB1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0346" y="986474"/>
            <a:ext cx="7462091" cy="41271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79C45BB-C5B2-4233-B234-22B27D219A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6120" y="5299529"/>
            <a:ext cx="6633049" cy="9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219CBBC3-EB60-7240-97DD-7CCECAB153FC}"/>
              </a:ext>
            </a:extLst>
          </p:cNvPr>
          <p:cNvSpPr txBox="1">
            <a:spLocks/>
          </p:cNvSpPr>
          <p:nvPr/>
        </p:nvSpPr>
        <p:spPr>
          <a:xfrm>
            <a:off x="3182588" y="0"/>
            <a:ext cx="4940136" cy="45126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проблемы</a:t>
            </a:r>
            <a:endParaRPr lang="ru-RU" altLang="ru-RU" sz="24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xmlns="" id="{7D87EB4B-1229-B848-8124-34A6F7BD818E}"/>
              </a:ext>
            </a:extLst>
          </p:cNvPr>
          <p:cNvSpPr txBox="1">
            <a:spLocks/>
          </p:cNvSpPr>
          <p:nvPr/>
        </p:nvSpPr>
        <p:spPr>
          <a:xfrm>
            <a:off x="590882" y="1022959"/>
            <a:ext cx="11060098" cy="5324502"/>
          </a:xfrm>
          <a:prstGeom prst="rect">
            <a:avLst/>
          </a:prstGeom>
        </p:spPr>
        <p:txBody>
          <a:bodyPr lIns="121920" tIns="60960" rIns="121920" bIns="60960" numCol="3" spcCol="360000"/>
          <a:lstStyle/>
          <a:p>
            <a:pPr indent="449263" algn="just">
              <a:lnSpc>
                <a:spcPct val="107000"/>
              </a:lnSpc>
            </a:pPr>
            <a:r>
              <a:rPr lang="ru-RU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Согласно ч. 1 ст. 48. 1 Градостроительного кодекса метрополитены относятся к </a:t>
            </a:r>
            <a:r>
              <a:rPr lang="ru-RU" sz="1600" b="1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особо опасным, технически сложным объектам. </a:t>
            </a:r>
            <a:r>
              <a:rPr lang="ru-RU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Следовательно, </a:t>
            </a:r>
            <a:r>
              <a:rPr lang="ru-RU" sz="1600" b="1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безопасность людей должна определяться расчётом</a:t>
            </a:r>
            <a:r>
              <a:rPr lang="ru-RU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на основе оценки  индивидуального пожарного риска. </a:t>
            </a:r>
          </a:p>
          <a:p>
            <a:pPr indent="449263" algn="just">
              <a:lnSpc>
                <a:spcPct val="107000"/>
              </a:lnSpc>
            </a:pPr>
            <a:r>
              <a:rPr lang="ru-RU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Этой концепции соответствуют и требования пункта 5.16.6.17 СП 120.13330.2012 МЕТРОПОЛИТЕНЫ: «Достаточность проектных решений для обеспечения безопасной эвакуации людей на станции </a:t>
            </a:r>
            <a:r>
              <a:rPr lang="ru-RU" sz="1600" b="1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необходимо оценивать расчетом</a:t>
            </a:r>
            <a:r>
              <a:rPr lang="ru-RU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. … </a:t>
            </a:r>
          </a:p>
          <a:p>
            <a:pPr indent="449263" algn="just">
              <a:lnSpc>
                <a:spcPct val="107000"/>
              </a:lnSpc>
            </a:pPr>
            <a:r>
              <a:rPr lang="ru-RU" sz="1600" b="1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При расчете времени эвакуации</a:t>
            </a:r>
            <a:r>
              <a:rPr lang="ru-RU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учитывают все защищенные эвакуационные пути.».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04" y="700741"/>
            <a:ext cx="3450104" cy="250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платформ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35" y="3092281"/>
            <a:ext cx="6467675" cy="15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ХодынскоеПоле АР 28 01 13-Mod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79" y="4470862"/>
            <a:ext cx="6168043" cy="2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"/>
            <a:ext cx="1219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4732" y="15109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7132" y="16633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219CBBC3-EB60-7240-97DD-7CCECAB153FC}"/>
              </a:ext>
            </a:extLst>
          </p:cNvPr>
          <p:cNvSpPr txBox="1">
            <a:spLocks/>
          </p:cNvSpPr>
          <p:nvPr/>
        </p:nvSpPr>
        <p:spPr>
          <a:xfrm>
            <a:off x="1912196" y="0"/>
            <a:ext cx="9161147" cy="80118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4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проведения натурных наблюдений за движением людских потоков по эскалаторам</a:t>
            </a:r>
            <a:endParaRPr lang="ru-RU" altLang="ru-RU" sz="24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F835A2-E1B1-4EAE-B42B-243FA889C4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993" y="1357708"/>
            <a:ext cx="5431698" cy="484554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2519" y="1353787"/>
            <a:ext cx="902525" cy="178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E492B9D-D057-407B-BE87-5795A493AC7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7913" y="1357709"/>
            <a:ext cx="5647677" cy="484554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39445" y="1363683"/>
            <a:ext cx="902525" cy="178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4732" y="15109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7132" y="16633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519" y="1353787"/>
            <a:ext cx="902525" cy="178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39445" y="1363683"/>
            <a:ext cx="902525" cy="178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5EADAB5-2D30-4124-B91D-FF4F83711EFE}"/>
              </a:ext>
            </a:extLst>
          </p:cNvPr>
          <p:cNvSpPr txBox="1">
            <a:spLocks/>
          </p:cNvSpPr>
          <p:nvPr/>
        </p:nvSpPr>
        <p:spPr>
          <a:xfrm>
            <a:off x="1006982" y="239467"/>
            <a:ext cx="10757302" cy="437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C4B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Полученные данные по скорости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4B7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движения по эскалатору вниз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C4B7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64ED104-2D9E-4F5A-B18C-71DBA3079A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826" y="898889"/>
            <a:ext cx="5075501" cy="299227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50C3639-EAAA-4CC6-9CF0-58218EA9DF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3665" y="910763"/>
            <a:ext cx="4727503" cy="28739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50C3639-EAAA-4CC6-9CF0-58218EA9DF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270" y="3984011"/>
            <a:ext cx="4727503" cy="28739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DFDBD51-F599-467D-ADEC-138EF4A5C9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4514" t="4216" r="-1225" b="3691"/>
          <a:stretch/>
        </p:blipFill>
        <p:spPr>
          <a:xfrm>
            <a:off x="6200543" y="3999409"/>
            <a:ext cx="4798890" cy="27118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38151" y="3503221"/>
            <a:ext cx="914400" cy="20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24296" y="6434447"/>
            <a:ext cx="914400" cy="20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85065" y="3323112"/>
            <a:ext cx="914400" cy="20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291943" y="6363195"/>
            <a:ext cx="914400" cy="20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4732" y="15109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7132" y="1663337"/>
            <a:ext cx="10807336" cy="510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519" y="1353787"/>
            <a:ext cx="902525" cy="178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39445" y="1363683"/>
            <a:ext cx="902525" cy="178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38151" y="3503221"/>
            <a:ext cx="914400" cy="20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24296" y="6434447"/>
            <a:ext cx="914400" cy="20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185065" y="3323112"/>
            <a:ext cx="914400" cy="20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291943" y="6363195"/>
            <a:ext cx="914400" cy="20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15EADAB5-2D30-4124-B91D-FF4F83711EFE}"/>
              </a:ext>
            </a:extLst>
          </p:cNvPr>
          <p:cNvSpPr txBox="1">
            <a:spLocks/>
          </p:cNvSpPr>
          <p:nvPr/>
        </p:nvSpPr>
        <p:spPr>
          <a:xfrm>
            <a:off x="1006982" y="239467"/>
            <a:ext cx="10757302" cy="4374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C4B7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Полученные данные по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4B7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скорости движения по эскалатору вверх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C4B7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CA3CB75-51AB-4256-9706-F580621F12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941" y="1067227"/>
            <a:ext cx="4990466" cy="286350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A7E7EDB-60EF-42CF-BC99-88BB8A57925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1622" y="2017254"/>
            <a:ext cx="4769922" cy="3010752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 l="10909" t="40909" r="31331" b="19887"/>
          <a:stretch>
            <a:fillRect/>
          </a:stretch>
        </p:blipFill>
        <p:spPr bwMode="auto">
          <a:xfrm>
            <a:off x="878774" y="3993983"/>
            <a:ext cx="4880759" cy="265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031174" y="3560618"/>
            <a:ext cx="914400" cy="20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54924" y="6208815"/>
            <a:ext cx="914400" cy="20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054436" y="4676899"/>
            <a:ext cx="914400" cy="20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6" name="Inhaltsplatzhalter 3">
            <a:extLst>
              <a:ext uri="{FF2B5EF4-FFF2-40B4-BE49-F238E27FC236}">
                <a16:creationId xmlns:a16="http://schemas.microsoft.com/office/drawing/2014/main" xmlns="" id="{44E212AD-D7BF-3143-B9B3-E8D689089AE1}"/>
              </a:ext>
            </a:extLst>
          </p:cNvPr>
          <p:cNvSpPr txBox="1">
            <a:spLocks/>
          </p:cNvSpPr>
          <p:nvPr/>
        </p:nvSpPr>
        <p:spPr>
          <a:xfrm>
            <a:off x="541449" y="1507749"/>
            <a:ext cx="11250747" cy="3420512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2400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xmlns="" id="{7D87EB4B-1229-B848-8124-34A6F7BD818E}"/>
              </a:ext>
            </a:extLst>
          </p:cNvPr>
          <p:cNvSpPr txBox="1">
            <a:spLocks/>
          </p:cNvSpPr>
          <p:nvPr/>
        </p:nvSpPr>
        <p:spPr>
          <a:xfrm>
            <a:off x="590881" y="1294410"/>
            <a:ext cx="11116259" cy="5343895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64668" y="2303999"/>
            <a:ext cx="91074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ctr"/>
            <a:endParaRPr lang="ru-RU" sz="2000" b="1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b="1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solidFill>
                <a:srgbClr val="0C4B7E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219CBBC3-EB60-7240-97DD-7CCECAB153FC}"/>
              </a:ext>
            </a:extLst>
          </p:cNvPr>
          <p:cNvSpPr txBox="1">
            <a:spLocks/>
          </p:cNvSpPr>
          <p:nvPr/>
        </p:nvSpPr>
        <p:spPr>
          <a:xfrm>
            <a:off x="486889" y="356260"/>
            <a:ext cx="8657110" cy="45126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algn="ctr"/>
            <a:r>
              <a:rPr lang="ru-RU" sz="2400" b="1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Моделирование динамики развития пожара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4847"/>
            <a:ext cx="5885649" cy="39911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0520" y="1290476"/>
            <a:ext cx="5821673" cy="400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6" name="Inhaltsplatzhalter 3">
            <a:extLst>
              <a:ext uri="{FF2B5EF4-FFF2-40B4-BE49-F238E27FC236}">
                <a16:creationId xmlns:a16="http://schemas.microsoft.com/office/drawing/2014/main" xmlns="" id="{44E212AD-D7BF-3143-B9B3-E8D689089AE1}"/>
              </a:ext>
            </a:extLst>
          </p:cNvPr>
          <p:cNvSpPr txBox="1">
            <a:spLocks/>
          </p:cNvSpPr>
          <p:nvPr/>
        </p:nvSpPr>
        <p:spPr>
          <a:xfrm>
            <a:off x="541449" y="1507749"/>
            <a:ext cx="11250747" cy="3420512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2400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xmlns="" id="{7D87EB4B-1229-B848-8124-34A6F7BD818E}"/>
              </a:ext>
            </a:extLst>
          </p:cNvPr>
          <p:cNvSpPr txBox="1">
            <a:spLocks/>
          </p:cNvSpPr>
          <p:nvPr/>
        </p:nvSpPr>
        <p:spPr>
          <a:xfrm>
            <a:off x="590881" y="1294410"/>
            <a:ext cx="11116259" cy="5343895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219CBBC3-EB60-7240-97DD-7CCECAB153FC}"/>
              </a:ext>
            </a:extLst>
          </p:cNvPr>
          <p:cNvSpPr txBox="1">
            <a:spLocks/>
          </p:cNvSpPr>
          <p:nvPr/>
        </p:nvSpPr>
        <p:spPr>
          <a:xfrm>
            <a:off x="1767445" y="455121"/>
            <a:ext cx="8657110" cy="45126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algn="ctr"/>
            <a:r>
              <a:rPr lang="ru-RU" sz="2400" b="1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Моделирование процесса эвакуации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8C7AD10-EFC6-406F-9869-BD7D26C17CBA}"/>
              </a:ext>
            </a:extLst>
          </p:cNvPr>
          <p:cNvSpPr/>
          <p:nvPr/>
        </p:nvSpPr>
        <p:spPr>
          <a:xfrm>
            <a:off x="304800" y="5133262"/>
            <a:ext cx="1059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При использовании параметров движения людей,  представленных в Методике - </a:t>
            </a:r>
            <a:r>
              <a:rPr lang="en-US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= 7</a:t>
            </a:r>
            <a:r>
              <a:rPr lang="ru-RU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</a:p>
          <a:p>
            <a:endParaRPr lang="ru-RU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использовании </a:t>
            </a:r>
            <a:r>
              <a:rPr lang="ru-RU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данных натурных наблюдений и экспериментальных исследований - </a:t>
            </a:r>
            <a:r>
              <a:rPr lang="en-US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ru-RU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8.3</a:t>
            </a:r>
            <a:r>
              <a:rPr lang="en-US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endParaRPr lang="ru-RU" b="1" dirty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Палыч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1100798"/>
            <a:ext cx="10313987" cy="38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6" name="Inhaltsplatzhalter 3">
            <a:extLst>
              <a:ext uri="{FF2B5EF4-FFF2-40B4-BE49-F238E27FC236}">
                <a16:creationId xmlns:a16="http://schemas.microsoft.com/office/drawing/2014/main" xmlns="" id="{44E212AD-D7BF-3143-B9B3-E8D689089AE1}"/>
              </a:ext>
            </a:extLst>
          </p:cNvPr>
          <p:cNvSpPr txBox="1">
            <a:spLocks/>
          </p:cNvSpPr>
          <p:nvPr/>
        </p:nvSpPr>
        <p:spPr>
          <a:xfrm>
            <a:off x="541449" y="1507749"/>
            <a:ext cx="11250747" cy="3420512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2400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xmlns="" id="{7D87EB4B-1229-B848-8124-34A6F7BD818E}"/>
              </a:ext>
            </a:extLst>
          </p:cNvPr>
          <p:cNvSpPr txBox="1">
            <a:spLocks/>
          </p:cNvSpPr>
          <p:nvPr/>
        </p:nvSpPr>
        <p:spPr>
          <a:xfrm>
            <a:off x="590881" y="1294410"/>
            <a:ext cx="11116259" cy="5343895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64668" y="2303999"/>
            <a:ext cx="91074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ctr"/>
            <a:endParaRPr lang="ru-RU" sz="2000" b="1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b="1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solidFill>
                <a:srgbClr val="0C4B7E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219CBBC3-EB60-7240-97DD-7CCECAB153FC}"/>
              </a:ext>
            </a:extLst>
          </p:cNvPr>
          <p:cNvSpPr txBox="1">
            <a:spLocks/>
          </p:cNvSpPr>
          <p:nvPr/>
        </p:nvSpPr>
        <p:spPr>
          <a:xfrm>
            <a:off x="1767840" y="241514"/>
            <a:ext cx="9802140" cy="5329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850" algn="ctr"/>
            <a:r>
              <a:rPr lang="ru-RU" sz="2400" b="1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Мероприятия по обеспечению безопасной эвакуации людей</a:t>
            </a: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1271464" y="1458689"/>
            <a:ext cx="4824536" cy="1025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en-US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лестничных клеток и ширины лестничных маршей в зависимости от пассажиропотока при проектировании станций метрополитена</a:t>
            </a:r>
            <a:endParaRPr lang="ru-RU" sz="1600" dirty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1342286" y="2920387"/>
            <a:ext cx="4824536" cy="1025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Отделение эскалаторов от платформенного зала стационарными </a:t>
            </a:r>
            <a:r>
              <a:rPr lang="ru-RU" sz="1600" dirty="0" err="1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противодымными</a:t>
            </a:r>
            <a:r>
              <a:rPr lang="ru-RU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экранами на высоту, определяемой моделированием развития ОФП</a:t>
            </a:r>
            <a:endParaRPr lang="ru-RU" sz="1600" dirty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9" y="1669801"/>
            <a:ext cx="5794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6" y="2920387"/>
            <a:ext cx="5794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Текст 4"/>
          <p:cNvSpPr txBox="1">
            <a:spLocks/>
          </p:cNvSpPr>
          <p:nvPr/>
        </p:nvSpPr>
        <p:spPr>
          <a:xfrm>
            <a:off x="1324474" y="4058649"/>
            <a:ext cx="4824536" cy="1025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Обеспечение системами приточно-вытяжной </a:t>
            </a:r>
            <a:r>
              <a:rPr lang="ru-RU" sz="1600" dirty="0" err="1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противодымной</a:t>
            </a:r>
            <a:r>
              <a:rPr lang="ru-RU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вентиляции</a:t>
            </a:r>
            <a:endParaRPr lang="ru-RU" sz="1600" dirty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7" y="4058649"/>
            <a:ext cx="5794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32874"/>
            <a:ext cx="5151437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17D2D89-075D-D14E-A12D-DD5A7A88E4E9}"/>
              </a:ext>
            </a:extLst>
          </p:cNvPr>
          <p:cNvSpPr txBox="1">
            <a:spLocks/>
          </p:cNvSpPr>
          <p:nvPr/>
        </p:nvSpPr>
        <p:spPr>
          <a:xfrm>
            <a:off x="0" y="2835729"/>
            <a:ext cx="12192000" cy="11865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algn="ctr">
              <a:lnSpc>
                <a:spcPct val="100000"/>
              </a:lnSpc>
            </a:pPr>
            <a:r>
              <a:rPr lang="ru-RU" altLang="ru-RU" sz="4000" b="1" cap="all" dirty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449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4788325" y="1733133"/>
            <a:ext cx="7173383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Эвакуационные пути и выходы</a:t>
            </a:r>
            <a:endParaRPr lang="ru-RU" altLang="ru-RU" sz="2000" dirty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Пункт 5.16.6.3 СП устанавливает: «Для эвакуации из платформенных залов станции следует предусматривать следующие пути:</a:t>
            </a:r>
            <a:endParaRPr lang="ru-RU" altLang="ru-RU" sz="2000" dirty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 эскалаторам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и (или) лестницам 2-го типа, коридорам, через кассовые залы вестибюлей, подземные переходы – до выхода наружу;</a:t>
            </a:r>
            <a:endParaRPr lang="ru-RU" altLang="ru-RU" sz="2000" dirty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б) через пересадочные сооружения – на станцию другой линии и далее по а)»,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расширяя тем самым понятие «эвакуационные пути и выходы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sz="20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5124" name="Picture 6" descr="входной узе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3" y="603246"/>
            <a:ext cx="4265928" cy="579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"/>
            <a:ext cx="1219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11017251" y="6583364"/>
            <a:ext cx="1174749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200" b="1"/>
              <a:t>Слайд 4</a:t>
            </a:r>
            <a:endParaRPr lang="en-US" altLang="ru-RU" sz="1200" b="1"/>
          </a:p>
        </p:txBody>
      </p:sp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0" y="465772"/>
            <a:ext cx="12192000" cy="498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Расчётная пожароопасная ситуация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СП 120.13330.2012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не устанавливает расчётной ситуации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для определения «Достаточности проектных решений для обеспечения безопасной эвакуации людей на станции».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Возможным местом возникновения очага пожара может быть: бытовое или производственное помещение, одно из помещений для движения пассажиров, вагон движущегося в тоннеле поезда.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Пункты СП 120.13330.2012 устанавливают: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- 5.16.6.1 «…При возникновении пожара в одном из вагонов движущегося в тоннеле поезда он должен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продолжать движение до ближайшей станции для эвакуации людей и тушения пожара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…»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- 5.16.6.4 «При оборудовании элементов подвижного состава (подвагонного оборудования, аппаратного отсека, кабины машиниста) автоматической установкой пожаротушения пожаротушение осуществляется во время движения поезда. При этом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эвакуация пассажиров проводится после прибытия поезда на станцию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 качестве расчётной пожароопасной ситуации следует принимать пожар в одном из вагонов поезда, находящегося на станции.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"/>
            <a:ext cx="1219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3">
            <a:extLst>
              <a:ext uri="{FF2B5EF4-FFF2-40B4-BE49-F238E27FC236}">
                <a16:creationId xmlns:a16="http://schemas.microsoft.com/office/drawing/2014/main" xmlns="" id="{7D87EB4B-1229-B848-8124-34A6F7BD818E}"/>
              </a:ext>
            </a:extLst>
          </p:cNvPr>
          <p:cNvSpPr txBox="1">
            <a:spLocks/>
          </p:cNvSpPr>
          <p:nvPr/>
        </p:nvSpPr>
        <p:spPr>
          <a:xfrm>
            <a:off x="590881" y="558138"/>
            <a:ext cx="11116259" cy="6080167"/>
          </a:xfrm>
          <a:prstGeom prst="rect">
            <a:avLst/>
          </a:prstGeom>
        </p:spPr>
        <p:txBody>
          <a:bodyPr lIns="121920" tIns="60960" rIns="121920" bIns="60960" numCol="3" spcCol="360000"/>
          <a:lstStyle/>
          <a:p>
            <a:pPr indent="449263" algn="just">
              <a:lnSpc>
                <a:spcPct val="107000"/>
              </a:lnSpc>
            </a:pPr>
            <a:r>
              <a:rPr lang="ru-RU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В пункте 5.4.1.3 указывается также: «…Длину </a:t>
            </a:r>
            <a:r>
              <a:rPr lang="ru-RU" sz="1600" dirty="0" err="1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беспроемных</a:t>
            </a:r>
            <a:r>
              <a:rPr lang="ru-RU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участков по концам посадочной части платформ станции глубокого заложения следует принимать не более 1/3 длины посадочной платформы и определять из условий, что освобождение пассажирами этого участка должно осуществляться за время не более минимального интервала между поездами и в пределах </a:t>
            </a:r>
            <a:r>
              <a:rPr lang="ru-RU" sz="1600" b="1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расчетного времени эвакуации пассажиров со станции</a:t>
            </a:r>
            <a:r>
              <a:rPr lang="ru-RU" sz="16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449263" algn="just">
              <a:lnSpc>
                <a:spcPct val="107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Однако, ни СП 120.13330.2012, ни МЕТОДИКА не дают расчётных значений параметров, необходимых для определения вероятности эвакуации людей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24" y="698103"/>
            <a:ext cx="3087584" cy="28377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82" y="689958"/>
            <a:ext cx="3581993" cy="28312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69" y="3574426"/>
            <a:ext cx="4286723" cy="29958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424" y="-165497"/>
            <a:ext cx="1219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2304082" y="1"/>
            <a:ext cx="9161147" cy="807522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0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Пропускная способность участков пути по СП 120</a:t>
            </a:r>
          </a:p>
          <a:p>
            <a:pPr>
              <a:lnSpc>
                <a:spcPct val="100000"/>
              </a:lnSpc>
            </a:pPr>
            <a:endParaRPr lang="ru-RU" altLang="ru-RU" sz="2400" b="1" cap="all" dirty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48438"/>
              </p:ext>
            </p:extLst>
          </p:nvPr>
        </p:nvGraphicFramePr>
        <p:xfrm>
          <a:off x="1803268" y="599970"/>
          <a:ext cx="8419605" cy="5915130"/>
        </p:xfrm>
        <a:graphic>
          <a:graphicData uri="http://schemas.openxmlformats.org/drawingml/2006/table">
            <a:tbl>
              <a:tblPr/>
              <a:tblGrid>
                <a:gridCol w="2806535"/>
                <a:gridCol w="2806535"/>
                <a:gridCol w="2806535"/>
              </a:tblGrid>
              <a:tr h="188451">
                <a:tc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40767" marR="40767" marT="20387" marB="203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40767" marR="40767" marT="20387" marB="203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200">
                        <a:effectLst/>
                        <a:latin typeface="+mn-lt"/>
                      </a:endParaRPr>
                    </a:p>
                  </a:txBody>
                  <a:tcPr marL="40767" marR="40767" marT="20387" marB="203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9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участка пути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Ширина пути, м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Пропускная способность, чел./ч</a:t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90"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Горизонтальный путь: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5990"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одностороннее движение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990"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двустороннее движение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3400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990"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через дверной проем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</a:t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90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Контрольный пункт: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5990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автоматический на входе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0,5-1,0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546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автоматический на выходе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0,5-1,0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546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Эскалатор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8200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90">
                <a:tc>
                  <a:txBody>
                    <a:bodyPr/>
                    <a:lstStyle/>
                    <a:p>
                      <a:pPr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Лестница: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5990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одностороннее движение вверх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990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одностороннее движение вниз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990">
                <a:tc>
                  <a:txBody>
                    <a:bodyPr/>
                    <a:lstStyle/>
                    <a:p>
                      <a:pPr fontAlgn="base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двустороннее движение вверх и вниз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990">
                <a:tc gridSpan="3">
                  <a:txBody>
                    <a:bodyPr/>
                    <a:lstStyle/>
                    <a:p>
                      <a:pPr algn="just" fontAlgn="base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 - Пропускная способность пассажирского подъемно-транспортного оборудования, не указанного в таблице (пассажирских конвейеров, лифтов и др.), принимается по паспортным характеристикам оборудования.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67" marR="40767" marT="20387" marB="2038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5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6" name="Inhaltsplatzhalter 3">
            <a:extLst>
              <a:ext uri="{FF2B5EF4-FFF2-40B4-BE49-F238E27FC236}">
                <a16:creationId xmlns:a16="http://schemas.microsoft.com/office/drawing/2014/main" xmlns="" id="{44E212AD-D7BF-3143-B9B3-E8D689089AE1}"/>
              </a:ext>
            </a:extLst>
          </p:cNvPr>
          <p:cNvSpPr txBox="1">
            <a:spLocks/>
          </p:cNvSpPr>
          <p:nvPr/>
        </p:nvSpPr>
        <p:spPr>
          <a:xfrm>
            <a:off x="541449" y="1507749"/>
            <a:ext cx="11250747" cy="3420512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2400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xmlns="" id="{7D87EB4B-1229-B848-8124-34A6F7BD818E}"/>
              </a:ext>
            </a:extLst>
          </p:cNvPr>
          <p:cNvSpPr txBox="1">
            <a:spLocks/>
          </p:cNvSpPr>
          <p:nvPr/>
        </p:nvSpPr>
        <p:spPr>
          <a:xfrm>
            <a:off x="590881" y="1294410"/>
            <a:ext cx="11116259" cy="5343895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831273" y="531338"/>
            <a:ext cx="10022774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2000" b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Выход людей из вагонов</a:t>
            </a:r>
            <a:endParaRPr lang="ru-RU" sz="2000" dirty="0">
              <a:solidFill>
                <a:srgbClr val="0C4B7E"/>
              </a:solidFill>
            </a:endParaRPr>
          </a:p>
          <a:p>
            <a:pPr indent="450850" algn="just"/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Необходимость исследования людских потоков на </a:t>
            </a: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платформе 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станций метрополитена связано с выполнением ею двух функций: </a:t>
            </a:r>
            <a:endParaRPr lang="ru-RU" sz="2000" dirty="0">
              <a:solidFill>
                <a:srgbClr val="0C4B7E"/>
              </a:solidFill>
            </a:endParaRPr>
          </a:p>
          <a:p>
            <a:pPr indent="450850" algn="just"/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-  формирование выходящего из вагона людского потока, </a:t>
            </a:r>
            <a:endParaRPr lang="ru-RU" sz="2000" dirty="0">
              <a:solidFill>
                <a:srgbClr val="0C4B7E"/>
              </a:solidFill>
            </a:endParaRPr>
          </a:p>
          <a:p>
            <a:pPr indent="450850" algn="just"/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- накопления пассажиров при ожидании поезда. </a:t>
            </a:r>
            <a:endParaRPr lang="ru-RU" sz="2000" dirty="0">
              <a:solidFill>
                <a:srgbClr val="0C4B7E"/>
              </a:solidFill>
            </a:endParaRPr>
          </a:p>
          <a:p>
            <a:pPr indent="450850" algn="just"/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Натурные наблюдения за движением людей на платформе проводились на ст. </a:t>
            </a: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«Тургеневская» 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Московского метрополитена в нормальных условиях эксплуатации метрополитена и в часы </a:t>
            </a: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«пик». </a:t>
            </a:r>
            <a:endParaRPr lang="ru-RU" sz="2000" dirty="0">
              <a:solidFill>
                <a:srgbClr val="0C4B7E"/>
              </a:solidFill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2279795" y="3135602"/>
            <a:ext cx="712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9750" algn="just"/>
            <a:r>
              <a:rPr lang="ru-RU" sz="2000" b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Значения интенсивности выхода людей из вагонов</a:t>
            </a:r>
            <a:endParaRPr lang="ru-RU" sz="2000" b="1" dirty="0">
              <a:solidFill>
                <a:srgbClr val="0C4B7E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644341" y="3541486"/>
          <a:ext cx="7920880" cy="1936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9599"/>
                <a:gridCol w="1980427"/>
                <a:gridCol w="1980427"/>
                <a:gridCol w="1980427"/>
              </a:tblGrid>
              <a:tr h="968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наблюдения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наблюдений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Интенсивность,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чел/м мин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Дисперсия,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</a:t>
                      </a: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/м</a:t>
                      </a: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</a:t>
                      </a:r>
                      <a:r>
                        <a:rPr lang="ru-RU" sz="180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</a:tr>
              <a:tr h="484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Летний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118,02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</a:tr>
              <a:tr h="4840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Зимний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51,13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161,93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021277" y="5588824"/>
            <a:ext cx="998714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539750" algn="just"/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Приведённые результаты свидетельствуют об отсутствии влияния времени </a:t>
            </a:r>
            <a:r>
              <a:rPr lang="ru-RU" sz="2000" dirty="0" smtClean="0">
                <a:solidFill>
                  <a:srgbClr val="0C4B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года 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интенсивность выхода людей из вагонов.</a:t>
            </a:r>
            <a:endParaRPr lang="ru-RU" sz="2000" dirty="0">
              <a:solidFill>
                <a:srgbClr val="0C4B7E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3CB0DA2D-1B32-0C47-8E90-3FCEFBA5DEF3}"/>
              </a:ext>
            </a:extLst>
          </p:cNvPr>
          <p:cNvSpPr txBox="1">
            <a:spLocks/>
          </p:cNvSpPr>
          <p:nvPr/>
        </p:nvSpPr>
        <p:spPr>
          <a:xfrm>
            <a:off x="1888446" y="486888"/>
            <a:ext cx="9161147" cy="6175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1400" b="1" cap="all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Закономерность связи между скоростью и плотностью людского потока </a:t>
            </a:r>
          </a:p>
          <a:p>
            <a:pPr algn="ctr">
              <a:lnSpc>
                <a:spcPct val="100000"/>
              </a:lnSpc>
            </a:pPr>
            <a:r>
              <a:rPr lang="ru-RU" altLang="ru-RU" sz="1400" dirty="0" smtClean="0">
                <a:solidFill>
                  <a:srgbClr val="0C4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описывается в виде элементарной случайной функции</a:t>
            </a:r>
            <a:endParaRPr lang="ru-RU" altLang="ru-RU" sz="1400" cap="all" dirty="0" smtClean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altLang="ru-RU" sz="1400" b="1" cap="all" dirty="0" smtClean="0">
              <a:solidFill>
                <a:srgbClr val="0C4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xmlns="" id="{44E212AD-D7BF-3143-B9B3-E8D689089AE1}"/>
              </a:ext>
            </a:extLst>
          </p:cNvPr>
          <p:cNvSpPr txBox="1">
            <a:spLocks/>
          </p:cNvSpPr>
          <p:nvPr/>
        </p:nvSpPr>
        <p:spPr>
          <a:xfrm>
            <a:off x="541449" y="1507749"/>
            <a:ext cx="11250747" cy="3420512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2400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xmlns="" id="{7D87EB4B-1229-B848-8124-34A6F7BD818E}"/>
              </a:ext>
            </a:extLst>
          </p:cNvPr>
          <p:cNvSpPr txBox="1">
            <a:spLocks/>
          </p:cNvSpPr>
          <p:nvPr/>
        </p:nvSpPr>
        <p:spPr>
          <a:xfrm>
            <a:off x="590881" y="1294410"/>
            <a:ext cx="11116259" cy="5343895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8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991358"/>
              </p:ext>
            </p:extLst>
          </p:nvPr>
        </p:nvGraphicFramePr>
        <p:xfrm>
          <a:off x="6769418" y="965872"/>
          <a:ext cx="222091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Формула" r:id="rId4" imgW="1218960" imgH="431640" progId="Equation.3">
                  <p:embed/>
                </p:oleObj>
              </mc:Choice>
              <mc:Fallback>
                <p:oleObj name="Формула" r:id="rId4" imgW="1218960" imgH="43164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418" y="965872"/>
                        <a:ext cx="2220912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35880" y="1767559"/>
            <a:ext cx="59306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just"/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en-US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i="1" baseline="-30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C4B7E"/>
                </a:solidFill>
                <a:cs typeface="Times New Roman" pitchFamily="18" charset="0"/>
              </a:rPr>
              <a:t>–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значение случайной величины скорости при плотности потока</a:t>
            </a:r>
            <a:r>
              <a:rPr lang="ru-RU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которое зависит от вида пути и от психологической напряженности процесса движения; </a:t>
            </a:r>
            <a:r>
              <a:rPr lang="en-US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30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C4B7E"/>
                </a:solidFill>
                <a:cs typeface="Times New Roman" pitchFamily="18" charset="0"/>
              </a:rPr>
              <a:t>–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случайная величина скорости движения потока при плотности потока меньшей </a:t>
            </a:r>
            <a:r>
              <a:rPr lang="en-US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baseline="-30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baseline="-30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C4B7E"/>
                </a:solidFill>
                <a:cs typeface="Times New Roman" pitchFamily="18" charset="0"/>
              </a:rPr>
              <a:t>–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пороговое значение плотности, по достижении которого она становится фактором, оказывающим влияние на скорость движения людей в потоке. </a:t>
            </a:r>
            <a:endParaRPr lang="ru-RU" sz="2000" dirty="0">
              <a:solidFill>
                <a:srgbClr val="0C4B7E"/>
              </a:solidFill>
            </a:endParaRPr>
          </a:p>
        </p:txBody>
      </p:sp>
      <p:pic>
        <p:nvPicPr>
          <p:cNvPr id="12" name="Рисунок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193" y="1016000"/>
            <a:ext cx="4030250" cy="537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227616" y="5189912"/>
            <a:ext cx="77315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just"/>
            <a:r>
              <a:rPr lang="ru-RU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Значения коэффициента </a:t>
            </a:r>
            <a:r>
              <a:rPr lang="en-US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для обоих видов движения очень близки. Поскольку и в том, и в другом случае движение происходит по горизонтальному пути, правомерно принять единое значение коэффициента, равное среднему значению. Оно составило: </a:t>
            </a:r>
            <a:r>
              <a:rPr lang="en-US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= 0,3997 ≈ 0,4000.</a:t>
            </a:r>
            <a:endParaRPr lang="ru-RU" dirty="0">
              <a:solidFill>
                <a:srgbClr val="0C4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37E968-F75C-7A4B-B04B-76B73FDC5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6" name="Inhaltsplatzhalter 3">
            <a:extLst>
              <a:ext uri="{FF2B5EF4-FFF2-40B4-BE49-F238E27FC236}">
                <a16:creationId xmlns:a16="http://schemas.microsoft.com/office/drawing/2014/main" xmlns="" id="{44E212AD-D7BF-3143-B9B3-E8D689089AE1}"/>
              </a:ext>
            </a:extLst>
          </p:cNvPr>
          <p:cNvSpPr txBox="1">
            <a:spLocks/>
          </p:cNvSpPr>
          <p:nvPr/>
        </p:nvSpPr>
        <p:spPr>
          <a:xfrm>
            <a:off x="541449" y="1507749"/>
            <a:ext cx="11250747" cy="3420512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2400" dirty="0" smtClean="0">
              <a:solidFill>
                <a:srgbClr val="0C4B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xmlns="" id="{7D87EB4B-1229-B848-8124-34A6F7BD818E}"/>
              </a:ext>
            </a:extLst>
          </p:cNvPr>
          <p:cNvSpPr txBox="1">
            <a:spLocks/>
          </p:cNvSpPr>
          <p:nvPr/>
        </p:nvSpPr>
        <p:spPr>
          <a:xfrm>
            <a:off x="590881" y="1294410"/>
            <a:ext cx="11116259" cy="5343895"/>
          </a:xfrm>
          <a:prstGeom prst="rect">
            <a:avLst/>
          </a:prstGeom>
        </p:spPr>
        <p:txBody>
          <a:bodyPr lIns="121920" tIns="60960" rIns="121920" bIns="60960" numCol="2" spcCol="360000"/>
          <a:lstStyle/>
          <a:p>
            <a:pPr indent="449263" algn="just">
              <a:lnSpc>
                <a:spcPct val="107000"/>
              </a:lnSpc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43791" y="262968"/>
            <a:ext cx="9144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/>
            <a:r>
              <a:rPr lang="ru-RU" sz="2000" b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Движение людских потоков на участках перед эскалаторами</a:t>
            </a:r>
            <a:endParaRPr lang="ru-RU" sz="2000" dirty="0">
              <a:solidFill>
                <a:srgbClr val="0C4B7E"/>
              </a:solidFill>
            </a:endParaRPr>
          </a:p>
          <a:p>
            <a:pPr indent="450850"/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По результатам натурных наблюдений были сделаны выводы о том, что </a:t>
            </a:r>
            <a:r>
              <a:rPr lang="ru-RU" sz="2000" b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скорость эскалаторного полотна влияет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на параметры движения людского потока. Зарегистрировано повышение скорости </a:t>
            </a:r>
            <a:r>
              <a:rPr lang="ru-RU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и интенсивности движения </a:t>
            </a:r>
            <a:r>
              <a:rPr lang="ru-RU" sz="2000" i="1" dirty="0" err="1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при одной и тот же плотности потока с уменьшением скорости эскалаторного полотна до </a:t>
            </a:r>
            <a:r>
              <a:rPr lang="en-US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i="1" baseline="-30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= 0,74 м/с и снижение значений </a:t>
            </a:r>
            <a:r>
              <a:rPr lang="ru-RU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при дальнейшем уменьшении </a:t>
            </a:r>
            <a:r>
              <a:rPr lang="en-US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i="1" baseline="-30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C4B7E"/>
              </a:solidFill>
            </a:endParaRP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1079767" y="2277320"/>
            <a:ext cx="518477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Зависимость скорости и интенсивности движения людского потока от скорости эскалаторного полотна</a:t>
            </a:r>
            <a:endParaRPr lang="ru-RU" sz="1600" b="1" dirty="0">
              <a:solidFill>
                <a:srgbClr val="0C4B7E"/>
              </a:solidFill>
            </a:endParaRPr>
          </a:p>
        </p:txBody>
      </p:sp>
      <p:pic>
        <p:nvPicPr>
          <p:cNvPr id="16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1114" y="2838202"/>
            <a:ext cx="4284157" cy="384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99983" y="2477407"/>
            <a:ext cx="3852863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/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Параметры движения людей при </a:t>
            </a:r>
            <a:r>
              <a:rPr lang="en-US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i="1" baseline="-30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= 0,56 м/с близки по своим значениям к параметрам движения при </a:t>
            </a:r>
            <a:r>
              <a:rPr lang="en-US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i="1" baseline="-30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i="1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= 0,84 м/с. Такая закономерность объясняется увеличением скопления людей перед эскалатором при повышении или снижении скорости полотна. При малых и больших значениях </a:t>
            </a:r>
            <a:r>
              <a:rPr lang="en-US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aseline="-30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dirty="0">
                <a:solidFill>
                  <a:srgbClr val="0C4B7E"/>
                </a:solidFill>
                <a:latin typeface="Times New Roman" pitchFamily="18" charset="0"/>
                <a:cs typeface="Times New Roman" pitchFamily="18" charset="0"/>
              </a:rPr>
              <a:t> скопление распространялось почти на всю длину видимого участка пути.</a:t>
            </a:r>
            <a:endParaRPr lang="ru-RU" sz="2000" dirty="0">
              <a:solidFill>
                <a:srgbClr val="0C4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1239</TotalTime>
  <Words>1622</Words>
  <Application>Microsoft Office PowerPoint</Application>
  <PresentationFormat>Произвольный</PresentationFormat>
  <Paragraphs>505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</dc:creator>
  <cp:lastModifiedBy>Палыч</cp:lastModifiedBy>
  <cp:revision>94</cp:revision>
  <dcterms:created xsi:type="dcterms:W3CDTF">2019-05-31T06:38:44Z</dcterms:created>
  <dcterms:modified xsi:type="dcterms:W3CDTF">2021-12-05T19:01:46Z</dcterms:modified>
</cp:coreProperties>
</file>