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80" r:id="rId4"/>
    <p:sldId id="281" r:id="rId5"/>
    <p:sldId id="278" r:id="rId6"/>
    <p:sldId id="279" r:id="rId7"/>
    <p:sldId id="274" r:id="rId8"/>
    <p:sldId id="275" r:id="rId9"/>
    <p:sldId id="276" r:id="rId10"/>
    <p:sldId id="277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B7E"/>
    <a:srgbClr val="E20443"/>
    <a:srgbClr val="000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5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3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34F5-BDE2-4375-B83B-F4984131725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E336FE3-070C-0B45-A79C-5D06EC1C92C3}"/>
              </a:ext>
            </a:extLst>
          </p:cNvPr>
          <p:cNvSpPr txBox="1">
            <a:spLocks/>
          </p:cNvSpPr>
          <p:nvPr/>
        </p:nvSpPr>
        <p:spPr>
          <a:xfrm>
            <a:off x="1037230" y="2263154"/>
            <a:ext cx="10734560" cy="233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54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 </a:t>
            </a:r>
          </a:p>
          <a:p>
            <a:pPr algn="ctr">
              <a:lnSpc>
                <a:spcPct val="100000"/>
              </a:lnSpc>
            </a:pPr>
            <a:r>
              <a:rPr lang="ru-RU" altLang="ru-RU" sz="54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 блокады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934" y="6253939"/>
            <a:ext cx="93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2023 г.</a:t>
            </a:r>
          </a:p>
        </p:txBody>
      </p:sp>
    </p:spTree>
    <p:extLst>
      <p:ext uri="{BB962C8B-B14F-4D97-AF65-F5344CB8AC3E}">
        <p14:creationId xmlns:p14="http://schemas.microsoft.com/office/powerpoint/2010/main" val="248552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A3D909E-B9A1-CF43-907E-15B82D13A7DC}"/>
              </a:ext>
            </a:extLst>
          </p:cNvPr>
          <p:cNvSpPr txBox="1">
            <a:spLocks/>
          </p:cNvSpPr>
          <p:nvPr/>
        </p:nvSpPr>
        <p:spPr>
          <a:xfrm>
            <a:off x="2351583" y="0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24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Символы блокады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8" y="71022"/>
            <a:ext cx="12204000" cy="1080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04BD19-3FA9-46C1-8A07-3A731748B4BE}"/>
              </a:ext>
            </a:extLst>
          </p:cNvPr>
          <p:cNvSpPr txBox="1"/>
          <p:nvPr/>
        </p:nvSpPr>
        <p:spPr>
          <a:xfrm>
            <a:off x="632442" y="5666586"/>
            <a:ext cx="1124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Дети блокадного Ленинграда</a:t>
            </a:r>
          </a:p>
        </p:txBody>
      </p:sp>
      <p:sp>
        <p:nvSpPr>
          <p:cNvPr id="9" name="AutoShape 2" descr="Ленинградцы использовали «светлячков» - броши, покрытые «светоизлучающим слоем».">
            <a:extLst>
              <a:ext uri="{FF2B5EF4-FFF2-40B4-BE49-F238E27FC236}">
                <a16:creationId xmlns:a16="http://schemas.microsoft.com/office/drawing/2014/main" id="{46C97DB3-25A6-4832-BB42-2C43D70B94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658147-A210-4012-AE9F-C189C4B33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42" y="1121894"/>
            <a:ext cx="5315692" cy="42296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359AE6-971A-4B60-9179-E5123A2B2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139" y="1121894"/>
            <a:ext cx="5977923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26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E2439C-BCC0-8E41-948B-B2AE7A10C89C}"/>
              </a:ext>
            </a:extLst>
          </p:cNvPr>
          <p:cNvSpPr/>
          <p:nvPr/>
        </p:nvSpPr>
        <p:spPr>
          <a:xfrm>
            <a:off x="-77821" y="-87549"/>
            <a:ext cx="12269821" cy="6945549"/>
          </a:xfrm>
          <a:prstGeom prst="rect">
            <a:avLst/>
          </a:prstGeom>
          <a:solidFill>
            <a:srgbClr val="0C4B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4B7E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17D2D89-075D-D14E-A12D-DD5A7A88E4E9}"/>
              </a:ext>
            </a:extLst>
          </p:cNvPr>
          <p:cNvSpPr txBox="1">
            <a:spLocks/>
          </p:cNvSpPr>
          <p:nvPr/>
        </p:nvSpPr>
        <p:spPr>
          <a:xfrm>
            <a:off x="0" y="2835729"/>
            <a:ext cx="12192000" cy="11865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pPr algn="ctr">
              <a:lnSpc>
                <a:spcPct val="100000"/>
              </a:lnSpc>
            </a:pPr>
            <a:r>
              <a:rPr lang="ru-RU" altLang="ru-RU" sz="4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9325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A3D909E-B9A1-CF43-907E-15B82D13A7DC}"/>
              </a:ext>
            </a:extLst>
          </p:cNvPr>
          <p:cNvSpPr txBox="1">
            <a:spLocks/>
          </p:cNvSpPr>
          <p:nvPr/>
        </p:nvSpPr>
        <p:spPr>
          <a:xfrm>
            <a:off x="2351583" y="0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24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 детям блокады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845" y="0"/>
            <a:ext cx="12204000" cy="10805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5566F9-7BE5-4C89-B475-07637878B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82" y="1080531"/>
            <a:ext cx="9161146" cy="575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7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A3D909E-B9A1-CF43-907E-15B82D13A7DC}"/>
              </a:ext>
            </a:extLst>
          </p:cNvPr>
          <p:cNvSpPr txBox="1">
            <a:spLocks/>
          </p:cNvSpPr>
          <p:nvPr/>
        </p:nvSpPr>
        <p:spPr>
          <a:xfrm>
            <a:off x="2351583" y="0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24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 детям блокады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845" y="0"/>
            <a:ext cx="12204000" cy="108053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AC2A15-DC49-45AA-A85A-C3C0EFB55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124" y="1080531"/>
            <a:ext cx="8851037" cy="49480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770D2E-6BD8-41A9-9B7A-6A3433ACA0F6}"/>
              </a:ext>
            </a:extLst>
          </p:cNvPr>
          <p:cNvSpPr txBox="1"/>
          <p:nvPr/>
        </p:nvSpPr>
        <p:spPr>
          <a:xfrm>
            <a:off x="140780" y="6232393"/>
            <a:ext cx="1191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Отличницы 4-го класса 47 школы г. Ленинграда, награжденные медалями "За оборону Ленинграда". Ноябрь 1943 года</a:t>
            </a:r>
          </a:p>
        </p:txBody>
      </p:sp>
    </p:spTree>
    <p:extLst>
      <p:ext uri="{BB962C8B-B14F-4D97-AF65-F5344CB8AC3E}">
        <p14:creationId xmlns:p14="http://schemas.microsoft.com/office/powerpoint/2010/main" val="104294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A3D909E-B9A1-CF43-907E-15B82D13A7DC}"/>
              </a:ext>
            </a:extLst>
          </p:cNvPr>
          <p:cNvSpPr txBox="1">
            <a:spLocks/>
          </p:cNvSpPr>
          <p:nvPr/>
        </p:nvSpPr>
        <p:spPr>
          <a:xfrm>
            <a:off x="2351583" y="0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24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 детям блокады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845" y="0"/>
            <a:ext cx="12204000" cy="1080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770D2E-6BD8-41A9-9B7A-6A3433ACA0F6}"/>
              </a:ext>
            </a:extLst>
          </p:cNvPr>
          <p:cNvSpPr txBox="1"/>
          <p:nvPr/>
        </p:nvSpPr>
        <p:spPr>
          <a:xfrm>
            <a:off x="5007006" y="4882719"/>
            <a:ext cx="6819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Школьники дежурили на крышах и тушили зажигательные бомбы.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45619B-5375-4848-8196-FE5AF289B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851" y="1080531"/>
            <a:ext cx="5043483" cy="32487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95E15E-FEBF-4013-9A97-0E319D840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253" y="1080531"/>
            <a:ext cx="4638058" cy="32487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0F17CF-A2B8-49AE-B00B-39F227404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851" y="4413040"/>
            <a:ext cx="3319249" cy="21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A3D909E-B9A1-CF43-907E-15B82D13A7DC}"/>
              </a:ext>
            </a:extLst>
          </p:cNvPr>
          <p:cNvSpPr txBox="1">
            <a:spLocks/>
          </p:cNvSpPr>
          <p:nvPr/>
        </p:nvSpPr>
        <p:spPr>
          <a:xfrm>
            <a:off x="2351583" y="0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24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 детям блокады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845" y="0"/>
            <a:ext cx="12204000" cy="1080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606CFC-A526-42AE-A101-2778071DC828}"/>
              </a:ext>
            </a:extLst>
          </p:cNvPr>
          <p:cNvSpPr txBox="1"/>
          <p:nvPr/>
        </p:nvSpPr>
        <p:spPr>
          <a:xfrm>
            <a:off x="467558" y="5832780"/>
            <a:ext cx="1125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Дети на заводах, предприятиях и хозяйствах работали на ровне со взрослыми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46E3A0-4AEE-4011-8BED-3D27CCD51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2" y="1254863"/>
            <a:ext cx="6103152" cy="4133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A15CBD-F2E8-4C24-9442-A71D28B14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241" y="1254863"/>
            <a:ext cx="5589914" cy="413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7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A3D909E-B9A1-CF43-907E-15B82D13A7DC}"/>
              </a:ext>
            </a:extLst>
          </p:cNvPr>
          <p:cNvSpPr txBox="1">
            <a:spLocks/>
          </p:cNvSpPr>
          <p:nvPr/>
        </p:nvSpPr>
        <p:spPr>
          <a:xfrm>
            <a:off x="2351583" y="0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24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 детям блокады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845" y="0"/>
            <a:ext cx="12204000" cy="1080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606CFC-A526-42AE-A101-2778071DC828}"/>
              </a:ext>
            </a:extLst>
          </p:cNvPr>
          <p:cNvSpPr txBox="1"/>
          <p:nvPr/>
        </p:nvSpPr>
        <p:spPr>
          <a:xfrm>
            <a:off x="467558" y="5832780"/>
            <a:ext cx="1125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Многие дети получали ранения и увечья в результате бомбежки и артобстрелов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50B47E-2D24-4105-B8FB-3537F9951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58" y="1074198"/>
            <a:ext cx="2755118" cy="47096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7FD7E3-D102-44EE-88EB-CE48BBA94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676" y="1074198"/>
            <a:ext cx="5881018" cy="41281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2D0572-9C3A-4FA5-BAA3-28A655F85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138" y="1074197"/>
            <a:ext cx="3024664" cy="46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6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A3D909E-B9A1-CF43-907E-15B82D13A7DC}"/>
              </a:ext>
            </a:extLst>
          </p:cNvPr>
          <p:cNvSpPr txBox="1">
            <a:spLocks/>
          </p:cNvSpPr>
          <p:nvPr/>
        </p:nvSpPr>
        <p:spPr>
          <a:xfrm>
            <a:off x="2351583" y="0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24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Символы блокады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8" y="71022"/>
            <a:ext cx="12204000" cy="10805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BAFB76-D5D1-434C-AC4E-5A28ABC24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25" y="991359"/>
            <a:ext cx="3250488" cy="4832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04BD19-3FA9-46C1-8A07-3A731748B4BE}"/>
              </a:ext>
            </a:extLst>
          </p:cNvPr>
          <p:cNvSpPr txBox="1"/>
          <p:nvPr/>
        </p:nvSpPr>
        <p:spPr>
          <a:xfrm>
            <a:off x="1026581" y="6020097"/>
            <a:ext cx="21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ПЕЧКА-БУРЖУЙКА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19F448-360A-4D77-82D0-C4C53AB6C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065" y="991359"/>
            <a:ext cx="7143750" cy="4761371"/>
          </a:xfrm>
          <a:prstGeom prst="rect">
            <a:avLst/>
          </a:prstGeom>
        </p:spPr>
      </p:pic>
      <p:sp>
        <p:nvSpPr>
          <p:cNvPr id="9" name="AutoShape 2" descr="Ленинградцы использовали «светлячков» - броши, покрытые «светоизлучающим слоем».">
            <a:extLst>
              <a:ext uri="{FF2B5EF4-FFF2-40B4-BE49-F238E27FC236}">
                <a16:creationId xmlns:a16="http://schemas.microsoft.com/office/drawing/2014/main" id="{46C97DB3-25A6-4832-BB42-2C43D70B94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2E911B-77B7-4D72-B4C0-6F6BFC891B14}"/>
              </a:ext>
            </a:extLst>
          </p:cNvPr>
          <p:cNvSpPr txBox="1"/>
          <p:nvPr/>
        </p:nvSpPr>
        <p:spPr>
          <a:xfrm>
            <a:off x="4701178" y="6035486"/>
            <a:ext cx="6302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«СВЕТЛЯЧКИ» - броши, покрытые «светоизлучающим слоем».</a:t>
            </a:r>
          </a:p>
        </p:txBody>
      </p:sp>
    </p:spTree>
    <p:extLst>
      <p:ext uri="{BB962C8B-B14F-4D97-AF65-F5344CB8AC3E}">
        <p14:creationId xmlns:p14="http://schemas.microsoft.com/office/powerpoint/2010/main" val="184571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A3D909E-B9A1-CF43-907E-15B82D13A7DC}"/>
              </a:ext>
            </a:extLst>
          </p:cNvPr>
          <p:cNvSpPr txBox="1">
            <a:spLocks/>
          </p:cNvSpPr>
          <p:nvPr/>
        </p:nvSpPr>
        <p:spPr>
          <a:xfrm>
            <a:off x="2351583" y="0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24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Символы блокады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8" y="71022"/>
            <a:ext cx="12204000" cy="1080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04BD19-3FA9-46C1-8A07-3A731748B4BE}"/>
              </a:ext>
            </a:extLst>
          </p:cNvPr>
          <p:cNvSpPr txBox="1"/>
          <p:nvPr/>
        </p:nvSpPr>
        <p:spPr>
          <a:xfrm>
            <a:off x="632442" y="5666586"/>
            <a:ext cx="5721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Са­мо­дель­ная коп­тил­ка и бло­кад­ная пор­ция хле­ба</a:t>
            </a:r>
          </a:p>
        </p:txBody>
      </p:sp>
      <p:sp>
        <p:nvSpPr>
          <p:cNvPr id="9" name="AutoShape 2" descr="Ленинградцы использовали «светлячков» - броши, покрытые «светоизлучающим слоем».">
            <a:extLst>
              <a:ext uri="{FF2B5EF4-FFF2-40B4-BE49-F238E27FC236}">
                <a16:creationId xmlns:a16="http://schemas.microsoft.com/office/drawing/2014/main" id="{46C97DB3-25A6-4832-BB42-2C43D70B94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2E911B-77B7-4D72-B4C0-6F6BFC891B14}"/>
              </a:ext>
            </a:extLst>
          </p:cNvPr>
          <p:cNvSpPr txBox="1"/>
          <p:nvPr/>
        </p:nvSpPr>
        <p:spPr>
          <a:xfrm>
            <a:off x="7268887" y="5466531"/>
            <a:ext cx="4022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 дет­ских сан­ках, узень­ких, смеш­ных,</a:t>
            </a:r>
          </a:p>
          <a:p>
            <a:r>
              <a:rPr lang="ru-RU" dirty="0"/>
              <a:t>в кас­трюль­ках во­ду го­лу­бую во­зят,</a:t>
            </a:r>
          </a:p>
          <a:p>
            <a:r>
              <a:rPr lang="ru-RU" dirty="0"/>
              <a:t>дро­ва и скарб, умер­ших и боль­ных…</a:t>
            </a:r>
          </a:p>
          <a:p>
            <a:pPr algn="r"/>
            <a:r>
              <a:rPr lang="ru-RU" dirty="0"/>
              <a:t>Ольга Бер­ггольц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85FEDC-F1FB-4899-8E4D-824BAECA8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991359"/>
            <a:ext cx="5459588" cy="43054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8C21E5-6B1B-4503-9379-5F14C1095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65" y="1377849"/>
            <a:ext cx="5378435" cy="379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7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A3D909E-B9A1-CF43-907E-15B82D13A7DC}"/>
              </a:ext>
            </a:extLst>
          </p:cNvPr>
          <p:cNvSpPr txBox="1">
            <a:spLocks/>
          </p:cNvSpPr>
          <p:nvPr/>
        </p:nvSpPr>
        <p:spPr>
          <a:xfrm>
            <a:off x="2351583" y="0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24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Символы блокады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8" y="71022"/>
            <a:ext cx="12204000" cy="1080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04BD19-3FA9-46C1-8A07-3A731748B4BE}"/>
              </a:ext>
            </a:extLst>
          </p:cNvPr>
          <p:cNvSpPr txBox="1"/>
          <p:nvPr/>
        </p:nvSpPr>
        <p:spPr>
          <a:xfrm>
            <a:off x="1075788" y="5369985"/>
            <a:ext cx="5721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Значки в виде ласточки с конвертом</a:t>
            </a:r>
          </a:p>
        </p:txBody>
      </p:sp>
      <p:sp>
        <p:nvSpPr>
          <p:cNvPr id="9" name="AutoShape 2" descr="Ленинградцы использовали «светлячков» - броши, покрытые «светоизлучающим слоем».">
            <a:extLst>
              <a:ext uri="{FF2B5EF4-FFF2-40B4-BE49-F238E27FC236}">
                <a16:creationId xmlns:a16="http://schemas.microsoft.com/office/drawing/2014/main" id="{46C97DB3-25A6-4832-BB42-2C43D70B94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2E911B-77B7-4D72-B4C0-6F6BFC891B14}"/>
              </a:ext>
            </a:extLst>
          </p:cNvPr>
          <p:cNvSpPr txBox="1"/>
          <p:nvPr/>
        </p:nvSpPr>
        <p:spPr>
          <a:xfrm>
            <a:off x="8046171" y="1480457"/>
            <a:ext cx="376943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Сквозь года, и радость, и невзгоды </a:t>
            </a:r>
          </a:p>
          <a:p>
            <a:r>
              <a:rPr lang="ru-RU" dirty="0"/>
              <a:t>вечно будет мне сиять одна — </a:t>
            </a:r>
          </a:p>
          <a:p>
            <a:r>
              <a:rPr lang="ru-RU" dirty="0"/>
              <a:t>та весна сорок второго года, </a:t>
            </a:r>
          </a:p>
          <a:p>
            <a:r>
              <a:rPr lang="ru-RU" dirty="0"/>
              <a:t>в осажденном городе весна. </a:t>
            </a:r>
          </a:p>
          <a:p>
            <a:endParaRPr lang="ru-RU" dirty="0"/>
          </a:p>
          <a:p>
            <a:r>
              <a:rPr lang="ru-RU" dirty="0"/>
              <a:t>Маленькую ласточку из жести </a:t>
            </a:r>
          </a:p>
          <a:p>
            <a:r>
              <a:rPr lang="ru-RU" dirty="0"/>
              <a:t>я носила на груди сама. </a:t>
            </a:r>
          </a:p>
          <a:p>
            <a:r>
              <a:rPr lang="ru-RU" dirty="0"/>
              <a:t>Это было знаком доброй вести, </a:t>
            </a:r>
          </a:p>
          <a:p>
            <a:r>
              <a:rPr lang="ru-RU" dirty="0"/>
              <a:t>это означало: «Жду письма». </a:t>
            </a:r>
          </a:p>
          <a:p>
            <a:endParaRPr lang="ru-RU" dirty="0"/>
          </a:p>
          <a:p>
            <a:r>
              <a:rPr lang="ru-RU" dirty="0"/>
              <a:t>Этот знак придумала блокада. </a:t>
            </a:r>
          </a:p>
          <a:p>
            <a:r>
              <a:rPr lang="ru-RU" dirty="0"/>
              <a:t>Знали мы, что только самолет, </a:t>
            </a:r>
          </a:p>
          <a:p>
            <a:r>
              <a:rPr lang="ru-RU" dirty="0"/>
              <a:t>только птица к нам, до Ленинграда, </a:t>
            </a:r>
          </a:p>
          <a:p>
            <a:r>
              <a:rPr lang="ru-RU" dirty="0"/>
              <a:t>с милой-милой родины дойдет.</a:t>
            </a:r>
          </a:p>
          <a:p>
            <a:endParaRPr lang="ru-RU" dirty="0"/>
          </a:p>
          <a:p>
            <a:pPr algn="r"/>
            <a:r>
              <a:rPr lang="ru-RU" dirty="0"/>
              <a:t>Ольга Бер­ггольц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D1A91F-2EE7-40C5-8889-97B4712E7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98" y="1087905"/>
            <a:ext cx="4495238" cy="3707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80DB703-3665-4D13-BC98-4A0008A17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756" y="1078979"/>
            <a:ext cx="2958548" cy="37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3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1021</TotalTime>
  <Words>257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Vladimir</cp:lastModifiedBy>
  <cp:revision>72</cp:revision>
  <dcterms:created xsi:type="dcterms:W3CDTF">2019-05-31T06:38:44Z</dcterms:created>
  <dcterms:modified xsi:type="dcterms:W3CDTF">2023-05-18T07:25:26Z</dcterms:modified>
</cp:coreProperties>
</file>